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notesMasterIdLst>
    <p:notesMasterId r:id="rId4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84" r:id="rId19"/>
    <p:sldId id="274" r:id="rId20"/>
    <p:sldId id="277" r:id="rId21"/>
    <p:sldId id="276" r:id="rId22"/>
    <p:sldId id="280" r:id="rId23"/>
    <p:sldId id="281" r:id="rId24"/>
    <p:sldId id="282" r:id="rId25"/>
    <p:sldId id="283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282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B8074-D5D3-4C51-A00E-2FB943A57EF7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CEF95-4E71-461E-B74E-122C8D92D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435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6F810C7-0011-4E72-954E-363F548E8412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4BB51F-1126-438A-B40F-F5B070FF8FD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810C7-0011-4E72-954E-363F548E8412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BB51F-1126-438A-B40F-F5B070FF8F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6F810C7-0011-4E72-954E-363F548E8412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84BB51F-1126-438A-B40F-F5B070FF8FD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latin typeface="Copperplate Gothic Light" panose="020E0507020206020404" pitchFamily="34" charset="0"/>
              </a:defRPr>
            </a:lvl1pPr>
          </a:lstStyle>
          <a:p>
            <a:r>
              <a:rPr kumimoji="0" lang="ko-KR" altLang="en-US" dirty="0" smtClean="0"/>
              <a:t>마스터 제목 스타일 편집</a:t>
            </a:r>
            <a:endParaRPr kumimoji="0" 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810C7-0011-4E72-954E-363F548E8412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84BB51F-1126-438A-B40F-F5B070FF8FD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직사각형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810C7-0011-4E72-954E-363F548E8412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84BB51F-1126-438A-B40F-F5B070FF8FD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6F810C7-0011-4E72-954E-363F548E8412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84BB51F-1126-438A-B40F-F5B070FF8FD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바닥글 개체 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6F810C7-0011-4E72-954E-363F548E8412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84BB51F-1126-438A-B40F-F5B070FF8FD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텍스트 개체 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5" name="텍스트 개체 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810C7-0011-4E72-954E-363F548E8412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84BB51F-1126-438A-B40F-F5B070FF8F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810C7-0011-4E72-954E-363F548E8412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4BB51F-1126-438A-B40F-F5B070FF8F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810C7-0011-4E72-954E-363F548E8412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84BB51F-1126-438A-B40F-F5B070FF8FD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사각형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직사각형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6F810C7-0011-4E72-954E-363F548E8412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84BB51F-1126-438A-B40F-F5B070FF8FD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6F810C7-0011-4E72-954E-363F548E8412}" type="datetimeFigureOut">
              <a:rPr lang="en-US" smtClean="0"/>
              <a:t>8/27/2015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84BB51F-1126-438A-B40F-F5B070FF8FD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3DNaj8R4HJg" TargetMode="External"/><Relationship Id="rId2" Type="http://schemas.openxmlformats.org/officeDocument/2006/relationships/hyperlink" Target="https://www.youtube.com/watch?v=H_-SscCtM3k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Preaching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#1. Communicating Effectively with Others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69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Communication Process</a:t>
            </a:r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전달자의 기호화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(encoding), 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수신자의 해독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(decoding/deciphering)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은 그들 내부에서 일어남</a:t>
            </a:r>
            <a:endParaRPr lang="en-US" altLang="ko-KR" sz="24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그들은 그들만의 환경에서 이러한 과정을 이루어냄</a:t>
            </a:r>
            <a:endParaRPr lang="en-US" altLang="ko-KR" sz="24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사람들은 그들의 축적된 인식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태도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신념</a:t>
            </a:r>
            <a:r>
              <a:rPr lang="en-US" altLang="ko-KR" sz="24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등에 의해 만들어진 렌즈로 세상을 바라봄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따라서 다른 렌즈를 통해서 다른 세상을 바라봄</a:t>
            </a:r>
            <a:endParaRPr lang="en-US" altLang="ko-KR" sz="24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sz="24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en-US" sz="2400" dirty="0">
                <a:latin typeface="굴림" panose="020B0600000101010101" pitchFamily="50" charset="-127"/>
                <a:ea typeface="굴림" panose="020B0600000101010101" pitchFamily="50" charset="-127"/>
                <a:hlinkClick r:id="rId2"/>
              </a:rPr>
              <a:t>https://www.youtube.com/watch?v=H_-</a:t>
            </a:r>
            <a:r>
              <a:rPr lang="en-US" sz="2400" dirty="0" smtClean="0">
                <a:latin typeface="굴림" panose="020B0600000101010101" pitchFamily="50" charset="-127"/>
                <a:ea typeface="굴림" panose="020B0600000101010101" pitchFamily="50" charset="-127"/>
                <a:hlinkClick r:id="rId2"/>
              </a:rPr>
              <a:t>SscCtM3k</a:t>
            </a:r>
            <a:endParaRPr lang="en-US" sz="24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en-US" sz="2400" dirty="0">
                <a:latin typeface="굴림" panose="020B0600000101010101" pitchFamily="50" charset="-127"/>
                <a:ea typeface="굴림" panose="020B0600000101010101" pitchFamily="50" charset="-127"/>
                <a:hlinkClick r:id="rId3"/>
              </a:rPr>
              <a:t>https://</a:t>
            </a:r>
            <a:r>
              <a:rPr lang="en-US" sz="2400" dirty="0" smtClean="0">
                <a:latin typeface="굴림" panose="020B0600000101010101" pitchFamily="50" charset="-127"/>
                <a:ea typeface="굴림" panose="020B0600000101010101" pitchFamily="50" charset="-127"/>
                <a:hlinkClick r:id="rId3"/>
              </a:rPr>
              <a:t>www.youtube.com/watch?v=3DNaj8R4HJg</a:t>
            </a:r>
            <a:endParaRPr lang="en-US" sz="24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sz="24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8484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Communication Process</a:t>
            </a:r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유념해야 할 문제들</a:t>
            </a:r>
            <a:endParaRPr lang="en-US" altLang="ko-KR" sz="24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어떤 </a:t>
            </a:r>
            <a:r>
              <a:rPr lang="ko-KR" altLang="en-US" sz="21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메세지들은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의도치 않게 모호하다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화자는 의미를 전달했다고 생각하고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청자 역시 이해했다고 생각하지만 둘의 의미가 다름 예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 </a:t>
            </a:r>
            <a:r>
              <a:rPr lang="ko-KR" altLang="en-US" sz="21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레이건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대통령은 조지 </a:t>
            </a:r>
            <a:r>
              <a:rPr lang="ko-KR" altLang="en-US" sz="21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슐츠를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국무장관으로 결정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전화에서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“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당신을 나의 내각에 참여시키는데 흥미가 있네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.” </a:t>
            </a:r>
            <a:r>
              <a:rPr lang="ko-KR" altLang="en-US" sz="21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슐츠는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국무장관은 되고 싶지만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재무장관엔 관심이 없었으나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재무장관으로 고려되고 있다는 말을 들었기에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레이건이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재무장관을 의미하는지 알고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거절함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어떤 </a:t>
            </a:r>
            <a:r>
              <a:rPr lang="ko-KR" altLang="en-US" sz="21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메세지들은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고의적으로 모호함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(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정치인들의 말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의미가 있는 </a:t>
            </a:r>
            <a:r>
              <a:rPr lang="ko-KR" altLang="en-US" sz="21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메세지들은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단어자체만으로 전달되는 것이 아니라 감정을 가득 싣고 있음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감정은 해석을 다양하게 만듦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4804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Communication Process</a:t>
            </a:r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유념해야 할 문제들</a:t>
            </a:r>
            <a:endParaRPr lang="en-US" altLang="ko-KR" sz="24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소통은 개인이 가진 인식의 틀에 따라 좌우됨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우리가 무엇을 의도하고 있는지 충분하게 전달하는 것은 때론 어려움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우리가 보냈다고 생각지도 않은 메시지를 전달할 때도 있음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예로 캐주얼 금요일에 정장을 입고 출근</a:t>
            </a:r>
            <a:r>
              <a:rPr lang="en-US" altLang="ko-KR" sz="21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실제는 퇴근 후 오페라 가는데 옷을 갈아 입을 시간이 부족해서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집단에 높은 가치를 두는 누군가는 집단의 룰에 저항한다고 생각할 수도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대화를 이루어지는 곳을 </a:t>
            </a:r>
            <a:r>
              <a:rPr lang="ko-KR" altLang="en-US" sz="21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파악해야함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흔히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전문용어는 이를 사용하는 사람들간에는 좋은 수단이 될 수 있으나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전문가가 아닌 사람들에게 사용한다면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 </a:t>
            </a: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권력관계에서 비롯되는 의사소통문제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완벽하게 자유로이 하고 싶은 말이 무엇인지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정말 하고 싶은 말은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그것을 듣는 사람에게 어떤 의미가 되는지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</a:t>
            </a:r>
            <a:endParaRPr lang="en-US" altLang="ko-KR" sz="21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0175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Effective Communication</a:t>
            </a:r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효과적 소통의 장애요인</a:t>
            </a:r>
            <a:endParaRPr lang="en-US" altLang="ko-KR" sz="24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전달자와 수신자간의 신뢰성과 왜곡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전달자와 수신자간의 지각의 차이 문제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부정확한 언어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;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해석의 어려움과 오해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부적당한 메시지의 질과 양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부적절한 메시지의 기호화 및 매체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불완전한 물리적 여건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커뮤니케이션 분위기 문제</a:t>
            </a:r>
            <a:endParaRPr lang="en-US" altLang="ko-KR" sz="21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3687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Effective Communication</a:t>
            </a:r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커뮤니케이션을 왜곡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전달자 의미≠수신자 이해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하는 것들 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발신자가 보내는 메시지가 어떻게 부호화되었나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화자는 보통 단어들을 이용해 정보전달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 과정에서 수많은 단어들 중 몇 개만 사용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대화의 청자는 의미를 이해했다고 생각하지만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그들은 실제 의도의 축약된 의미만을 들음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단어의 의미 문제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-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한 단어가 여러 뜻을 가지고 있음</a:t>
            </a:r>
            <a:r>
              <a:rPr lang="en-US" altLang="ko-KR" sz="2100" dirty="0">
                <a:latin typeface="굴림" panose="020B0600000101010101" pitchFamily="50" charset="-127"/>
                <a:ea typeface="굴림" panose="020B0600000101010101" pitchFamily="50" charset="-127"/>
              </a:rPr>
              <a:t>,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그들만의 은어를 사용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상징이나 단어의 잘못된 선택은 커뮤니케이션을 왜곡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필터링의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문제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-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수신자는 좋아하는 정보를 받아들임</a:t>
            </a:r>
            <a:r>
              <a:rPr lang="en-US" altLang="ko-KR" sz="21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희망고문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/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자신이 좋아하는 사람이 자신에게 관심이 있다고 믿는 것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 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endParaRPr lang="en-US" altLang="ko-KR" sz="21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0872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Effective Communication</a:t>
            </a:r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커뮤니케이션을 왜곡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전달자 의미≠수신자 이해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하는 것들 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적절한 전달방법의 중요성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lvl="1"/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Oral communication</a:t>
            </a: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보통 말로 하는 대화는 피드백과 상호작용을 가능케 하지만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너무 빨리 단어들이 지나가면</a:t>
            </a:r>
            <a:r>
              <a:rPr lang="en-US" altLang="ko-KR" sz="21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잘못 해석되어지거나 다른 주제로 넘어가면 잊혀지기도 함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그리고 말로 하는 대화는 주변의 장애요인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(noise)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에 민감함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진짜 소음이던지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사회적 소음이던지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…) </a:t>
            </a:r>
          </a:p>
          <a:p>
            <a:pPr lvl="2"/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의미 그대로 진짜 소음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누군가 옆에서 대화하고 있을 때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소방차가 옆에 지나갈 때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대화에 방해됨</a:t>
            </a:r>
            <a:endParaRPr lang="en-US" altLang="ko-KR" sz="18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2"/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사회적 소음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사람들의 입을 거치면서 의미가 달라짐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 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endParaRPr lang="en-US" altLang="ko-KR" sz="18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4173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Effective Communication</a:t>
            </a:r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커뮤니케이션을 왜곡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전달자 의미≠수신자 이해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하는 것들 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적절한 전달방법의 중요성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lvl="1"/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Written communication (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오늘날 전자장비의 발달로 빠르게 바뀌고 있음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글로 전달되어질 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청자는 뒤로 돌아가서 다시 확인하기 쉬움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그러나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문서의 공식적인 성격은 어느 종류의 메시지에는 부적절한 수단이 될 수 있음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공식적인 절차나 규제에 공식 문서 적절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비공식적인 일에는 대화나 미팅이 나은 수단일 수 있음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전자장비의 발달로 전자 형식은 비공식 문자화된 대화의 한 수단으로 부상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</a:p>
          <a:p>
            <a:pPr lvl="1"/>
            <a:endParaRPr lang="en-US" altLang="ko-KR" sz="18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192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Effective Communication</a:t>
            </a:r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커뮤니케이션을 왜곡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전달자 의미≠수신자 이해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하는 것들 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수신자에 의한 왜곡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사람들은 각자 세상을 다르게 바라봄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2"/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이러한 차이는 메시지를 해석하는데 차이를 만듦</a:t>
            </a:r>
            <a:endParaRPr lang="en-US" altLang="ko-KR" sz="18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2"/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다른 배경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경험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흥미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선호</a:t>
            </a:r>
            <a:r>
              <a:rPr lang="en-US" altLang="ko-KR" sz="18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등은 같은 메시지를 다르게 들리게 함</a:t>
            </a:r>
            <a:endParaRPr lang="en-US" altLang="ko-KR" sz="18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2"/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이는 특히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문제해결 방법을 모색하는 상황에서 자주 일어남</a:t>
            </a:r>
            <a:endParaRPr lang="en-US" altLang="ko-KR" sz="15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듣고 싶은 데로 들음 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감정에도 영향을 받음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화났을 때 듣는다면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개인의 성격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산만한 사람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정보의 부족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영화 이야기를 하는데 안본 사람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  <a:endParaRPr lang="en-US" altLang="ko-KR" sz="21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7839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Effective Communication</a:t>
            </a:r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커뮤니케이션을 왜곡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전달자 의미≠수신자 이해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하는 것들 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수신자에 의한 왜곡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사람들은 각자 세상을 다르게 바라봄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2"/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이러한 차이는 메시지를 해석하는데 차이를 만듦</a:t>
            </a:r>
            <a:endParaRPr lang="en-US" altLang="ko-KR" sz="18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2"/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다른 배경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경험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흥미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선호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등은 같은 메시지를 다르게 들리게 함</a:t>
            </a:r>
            <a:endParaRPr lang="en-US" altLang="ko-KR" sz="18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2"/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이는 특히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문제해결 방법을 모색하는 상황에서 자주 일어남</a:t>
            </a:r>
            <a:endParaRPr lang="en-US" altLang="ko-KR" sz="15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듣고 싶은 데로 들음 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감정에도 영향을 받음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화났을 때 듣는다면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개인의 성격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산만한 사람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정보의 부족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영화 이야기를 하는데 안본 사람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심리적 요인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-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사람들은 평가하려고 하는 경향이 있음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(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좋은데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혹은 웃긴 </a:t>
            </a:r>
            <a:r>
              <a:rPr lang="ko-KR" altLang="en-US" sz="21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소리마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.)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그리고 평가는 심리에 영향을 미쳐 방어적 행동을 조장할 수 있음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신경을 건드릴 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통제한다고 생각될 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판단한다고 생각될 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… )</a:t>
            </a:r>
            <a:endParaRPr lang="en-US" altLang="ko-KR" sz="21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911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Effective Communication</a:t>
            </a:r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부호화의 예 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(Encoding): 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위기 상황에서의 상황전달</a:t>
            </a:r>
            <a:endParaRPr lang="en-US" altLang="ko-KR" sz="24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이럴 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사람들은 공포감을 느끼고 있고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분노하고 있을 수도 있으며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사실을 알고자 정보에 대한 갈망이 있음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이런 상황 속에서 위기상황을 전달하는 사람은 사람들을 안정시키고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주의를 당부하고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같이 해결해나가자는 메시지를 던지고 싶음 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그러기 위해서는 신뢰를 </a:t>
            </a:r>
            <a:r>
              <a:rPr lang="ko-KR" altLang="en-US" sz="21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구축해야함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2"/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배려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공감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/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전문성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/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정직함과 개방성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/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헌신 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미국 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CDC 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위기 상황 소통 </a:t>
            </a:r>
            <a:r>
              <a:rPr lang="en-US" altLang="ko-KR" sz="18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pocketcard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중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이런 상황에서 사람들은 제대로 듣고 이해하고 기억하기 어려움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2"/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제한된 숫자의 명료한 메시지 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:3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개의 중요 메시지</a:t>
            </a:r>
            <a:endParaRPr lang="en-US" altLang="ko-KR" sz="18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2"/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메시지는 짧게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: 10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초 혹은 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30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단어</a:t>
            </a:r>
            <a:endParaRPr lang="en-US" altLang="ko-KR" sz="18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2"/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메시지를 반복</a:t>
            </a:r>
            <a:endParaRPr lang="en-US" altLang="ko-KR" sz="18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2"/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시각적 자료 사용 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그래프 등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lvl="2"/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하나의 부정적 발언은 세 개의 긍정적 메시지와 균형을 이룬다는 것을 명심</a:t>
            </a:r>
            <a:endParaRPr lang="en-US" altLang="ko-KR" sz="18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2"/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다음 단어의 불필요한 사용은 자제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: No, Not, Never, Nothing. None</a:t>
            </a:r>
          </a:p>
          <a:p>
            <a:endParaRPr lang="en-US" altLang="ko-KR" sz="21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2633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Beginning….</a:t>
            </a:r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감사과장 </a:t>
            </a:r>
            <a:r>
              <a:rPr 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Mary, 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그녀의 최고의 직원 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John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 피로한 것 같아 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보여 그의 건강을 염려해 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쉬라고 얘기함</a:t>
            </a:r>
            <a:endParaRPr lang="en-US" altLang="ko-KR" sz="24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en-US" dirty="0" smtClean="0"/>
              <a:t>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실제 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John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은 가족의 아픔 때문에 과민상태에 있었고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평상 시와 같이 일하지 못함을 알았기에 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Mary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의 제안대로 일에서 떠남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  <a:cs typeface="Arial" panose="020B0604020202020204" pitchFamily="34" charset="0"/>
            </a:endParaRPr>
          </a:p>
          <a:p>
            <a:pPr lvl="1"/>
            <a:r>
              <a:rPr lang="en-US" sz="2000" dirty="0" smtClean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만약 그가 일자리를 잃을까 염려해서 오히려 일을 더 열심히 했다면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그는 신체적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정신적 건강을 잃을 위험에 처했을 수 있음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  <a:cs typeface="Arial" panose="020B0604020202020204" pitchFamily="34" charset="0"/>
            </a:endParaRPr>
          </a:p>
          <a:p>
            <a:endParaRPr lang="en-US" altLang="ko-KR" dirty="0" smtClean="0">
              <a:latin typeface="Calibri" panose="020F0502020204030204" pitchFamily="34" charset="0"/>
            </a:endParaRPr>
          </a:p>
          <a:p>
            <a:endParaRPr lang="en-US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08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Effective Communication</a:t>
            </a:r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지지적 의사소통 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(Supportive Communication)</a:t>
            </a: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효과적 의사소통의 목적은 정보를 정확하게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정직하게 그리고 수신인이 그대로 이해하고 받아들이고 이용하는 것</a:t>
            </a: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효과적 의사소통은 뿐만 아니라 사람들이 느끼는 바가 어떻게 다른지 받아들일 줄 알게 함으로써 사람 간의 관계를 발전시킴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지지적 의사소통은 이러한 목적을 달성하는 소통 방법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문제가 있을 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endParaRPr lang="en-US" altLang="ko-KR" sz="24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9577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Effective Communication</a:t>
            </a:r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지지적 의사소통 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(Supportive Communication)</a:t>
            </a: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문제 지향</a:t>
            </a:r>
            <a:r>
              <a:rPr lang="en-US" altLang="ko-KR" sz="21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O,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사람 지향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X :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문제가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있으면 문제와 해결방법에 집중해야지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사람에 주목해서는 안됨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너는 그래서 안돼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너는 게을러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…) :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사람 성격은 쉽게 변하지 않지만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행동은 비교적 변화시킬 수 있음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문제 지향적일 때 더 건설적이고 긍정적 변화를 가져올 수 있음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사람을 직접적으로 비판하면 방어적 행동을 불러 일으킬 수 있음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4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9567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Effective Communication</a:t>
            </a:r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지지적 의사소통 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(Supportive Communication)</a:t>
            </a: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서술적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O,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평가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X :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다른 사람에게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“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라벨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”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을 붙이지 말아야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방어적 행동과 만날 가능성이 줄어듦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(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이번 주에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3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일을 지각했네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vs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네가 시간을 망치는구나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서술적 소통이 문제를 무시하라는 것은 아니며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긍정적으로 그리고 행동지향적이 되라는 의미임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우선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사건이나 행동을 객관적이며 증명된 사실로 기술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 다음 다른 사람의 행동에 대하여 반대하는 것과 같은 특정 행동이나 반응을 보임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그리고 해결방법에 대하여 모색함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640080" lvl="2" indent="0">
              <a:buNone/>
            </a:pP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 1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단계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- 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너의 일이 늦는다는 보고를 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2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명의 고객으로부터 받았어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2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단계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- 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난 고객과의 신뢰에 문제가 생길까 걱정인데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3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단계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- 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네가 고객들과 얘기를 해볼 수 있을까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 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그리고 그들이 무엇이 필요하고 어떻게 우리가 시간 안에 할 수 있을지 생각해보자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</a:p>
          <a:p>
            <a:endParaRPr lang="en-US" altLang="ko-KR" sz="24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2597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Effective Communication</a:t>
            </a:r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지지적 의사소통 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(Supportive Communication)</a:t>
            </a: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구체적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O,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전반적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X :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구체적일수록 더욱 도움이 됨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(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너의 보고서가 어디어디가 어떻게 틀렸어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Vs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엉망이네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.)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전반적으로 얘기하면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사람은 무능하다고 느낄 수도 혹은 대수롭지 않게 생각할 수도 있음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유사하게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“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이것이나 저것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”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도 피해야 할 발언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문제를 고칠 가능한 행동들을 줄임</a:t>
            </a:r>
            <a:endParaRPr lang="en-US" altLang="ko-KR" sz="24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8478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Effective Communication</a:t>
            </a:r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지지적 의사소통 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(Supportive Communication)</a:t>
            </a: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연결해서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O,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분리해서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X :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전에 이야기한 것과 이후에 말할 것들이 연결되어야 함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(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대화를 끊지 말고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계속 이어지도록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 (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나쁜 예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그건 중요하지 않아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.)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대화를 지배하려 하지 말고 말이 오고 가는 것의 중요성을 인식해야 함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그리고 최소한 직전의 말과 어떻게 연결되는지 인식해야 함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대화의 맥락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새로운 주제로 넘어갈 때는 모두가 동의해야만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endParaRPr lang="en-US" altLang="ko-KR" sz="24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2996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Effective Communication</a:t>
            </a:r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지지적 의사소통 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(Supportive Communication)</a:t>
            </a: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인</a:t>
            </a:r>
            <a:r>
              <a:rPr lang="ko-KR" altLang="en-US" sz="2100" dirty="0">
                <a:latin typeface="굴림" panose="020B0600000101010101" pitchFamily="50" charset="-127"/>
                <a:ea typeface="굴림" panose="020B0600000101010101" pitchFamily="50" charset="-127"/>
              </a:rPr>
              <a:t>정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O,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모욕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X :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자신이 </a:t>
            </a:r>
            <a:r>
              <a:rPr lang="ko-KR" altLang="en-US" sz="21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존중받고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21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가치있다고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느끼게 하여야 함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모욕적인 발언은 사람들이 부족하고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무능하다고 느끼게 하며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자신이 없게 만듦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여기에는 의도치 않은 것일지라도 모욕적인 톤도 포함됨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모욕적인 발언은 사람들 사이에 벽을 만들고 이 벽은 상당히 오랜 기간 유지됨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</a:p>
          <a:p>
            <a:pPr lvl="2"/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모욕적 발언의 여러 유형 중 몇 가지 유형</a:t>
            </a:r>
            <a:endParaRPr lang="en-US" altLang="ko-KR" sz="18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3"/>
            <a:r>
              <a:rPr lang="ko-KR" altLang="en-US" sz="15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우월한 태도</a:t>
            </a:r>
            <a:r>
              <a:rPr lang="en-US" altLang="ko-KR" sz="15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15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나는 다 알고 너희들은 잘 모른다는 인상을 줌 </a:t>
            </a:r>
            <a:r>
              <a:rPr lang="en-US" altLang="ko-KR" sz="15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15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남을 나쁘게 보이게 하면서</a:t>
            </a:r>
            <a:r>
              <a:rPr lang="en-US" altLang="ko-KR" sz="15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15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자신을 좋게 보이게 만들 때</a:t>
            </a:r>
            <a:r>
              <a:rPr lang="en-US" altLang="ko-KR" sz="15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/ </a:t>
            </a:r>
            <a:r>
              <a:rPr lang="ko-KR" altLang="en-US" sz="15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타인의 눈에 자기를 높이는 것처럼 보일 때</a:t>
            </a:r>
            <a:r>
              <a:rPr lang="en-US" altLang="ko-KR" sz="15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lvl="3"/>
            <a:r>
              <a:rPr lang="ko-KR" altLang="en-US" sz="15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엄격한 태도도 유발할 수 있음</a:t>
            </a:r>
            <a:r>
              <a:rPr lang="en-US" altLang="ko-KR" sz="15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15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질문을 받지 않는 모습</a:t>
            </a:r>
            <a:r>
              <a:rPr lang="en-US" altLang="ko-KR" sz="15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</a:p>
          <a:p>
            <a:pPr lvl="3"/>
            <a:r>
              <a:rPr lang="ko-KR" altLang="en-US" sz="15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다른 사람에 무관심한 태도</a:t>
            </a:r>
            <a:endParaRPr lang="en-US" altLang="ko-KR" sz="15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3"/>
            <a:r>
              <a:rPr lang="ko-KR" altLang="en-US" sz="15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다른 사람의 느낌과 가치를 인정하지 않는 모습</a:t>
            </a:r>
            <a:r>
              <a:rPr lang="en-US" altLang="ko-KR" sz="15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</a:p>
          <a:p>
            <a:pPr lvl="2"/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인정하는 소통은 타인의 중요성을 인식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그들의 느낌과 가치를 소중하게 생각하며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존중과 유연성의 특징을 가짐</a:t>
            </a:r>
            <a:endParaRPr lang="en-US" altLang="ko-KR" sz="18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endParaRPr lang="en-US" altLang="ko-KR" sz="24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7950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Effective Communication</a:t>
            </a:r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지지적 의사소통 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(Supportive Communication)</a:t>
            </a: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책임감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O,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무책임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X :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메시지를 전달하는 사람은 거기에 책임감을 가져야 함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자신이 던지는 메시지의 책임을 벗으려고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“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다른 사람이 싫데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.”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와 같은 말은 피해야 함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자신이 싫은 것을 남에게 책임 전가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이런 것은 말하는 사람과 심리적 거리감을 만들고 강한 유대관계를 형성하는 것을 저해함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다른 사람에게서 기인한 혹은 출처가 불분명한 정보 역시 수신자가 문제를 해결해 나가는 데 몰입하는 것을 어렵게 할 수 있음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Two-way </a:t>
            </a:r>
            <a:r>
              <a:rPr lang="en-US" altLang="ko-KR" sz="2100" dirty="0">
                <a:latin typeface="굴림" panose="020B0600000101010101" pitchFamily="50" charset="-127"/>
                <a:ea typeface="굴림" panose="020B0600000101010101" pitchFamily="50" charset="-127"/>
              </a:rPr>
              <a:t>O,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one-way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en-US" altLang="ko-KR" sz="2100" dirty="0">
                <a:latin typeface="굴림" panose="020B0600000101010101" pitchFamily="50" charset="-127"/>
                <a:ea typeface="굴림" panose="020B0600000101010101" pitchFamily="50" charset="-127"/>
              </a:rPr>
              <a:t>X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경청하고</a:t>
            </a:r>
            <a:r>
              <a:rPr lang="en-US" altLang="ko-KR" sz="21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피드백을 받아야 함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endParaRPr lang="en-US" altLang="ko-KR" sz="21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562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Effective Communication</a:t>
            </a:r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말하기 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(Speaking)</a:t>
            </a: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통신기기를 통한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text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전달이 많아진 시기라도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여전히 소통은 면대면 구두에 의하여 많이 이루어지고 있음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대화는 즉각적인 피드백이 중요할 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서로 머리를 맞대고 아이디어를 만들어낼 때 특히 좋음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그러나 내용이 매우 길고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기술적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(technique)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이거나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복잡할 때는 글로 하는 것이 더 효과적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</a:t>
            </a: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구두로 대화할 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이성적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감성적 메시지가 같이 전달 됨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목소리 톤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화남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빈정댐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-&gt;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무슨 단어를 써서 말하든 듣는 사람이 화났구나 생각하게 만듦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/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친근한 분위기를 만들려고 하는데 딱딱한 어조 혹은 격식적인 어조로 말한다면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?) </a:t>
            </a:r>
          </a:p>
          <a:p>
            <a:pPr lvl="1"/>
            <a:endParaRPr lang="en-US" altLang="ko-KR" sz="21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7983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Effective Communication</a:t>
            </a:r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말하기 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(Speaking)</a:t>
            </a: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상황에 맞는 어조 선택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메시지를 받는 상대방의 입장에 서보기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-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어떤 정보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메시지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를 알 필요가 있고 어떤 정보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메시지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를 알기 원하나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자신의 생각과 느낌과 같이 상대방의 생각과 느낌에도 민감해져야 함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바쁠 때 우리는 말이 부주의해지고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맥락에 무심해지지만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그래도 타인에 대한 공감은 유지해야 함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자신의 마음 속 깊은 감정에 대하여 이야기 할 줄 알아야 함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-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무엇을 좋아하고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무엇을 싫어하며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무엇에 매력을 느끼고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무엇에 겁을 먹는지 등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자신이 하는 것은 남도 똑같이 할 수 있게끔 만듦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그리고 소통을 쉽게 만듦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그러나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적대적 환경 속에서 오히려 이런 노력은 부적절할 수도 있음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오히려 방어 행동을 불러일으킬 수 있음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반면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신뢰의 관계에서 신뢰를 더 발전시킬 수 있음</a:t>
            </a:r>
            <a:endParaRPr lang="en-US" altLang="ko-KR" sz="21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6365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Effective Communication</a:t>
            </a:r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설득</a:t>
            </a:r>
            <a:endParaRPr lang="en-US" altLang="ko-KR" sz="24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효과적 설득의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key: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자료의 신뢰성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강한 신뢰가 가는 근거는 타인의 신념과 태도를 바꾸는데 보다 효과적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2"/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신뢰성은 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‘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전문성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’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과 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‘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믿을 만한 것인가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’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에 달려있음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전문가라고 잘 알려진 사람이 얘기한 것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경험자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 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흡연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- ‘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매년 몇 명의 흡연자가 폐암으로 죽나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’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라는 문제엔 전문가의 말이 신뢰성이 높고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‘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금연 뒤에 기분이 나아지나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’ 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문제는 경험자의 말이 더 신뢰성이 높을 수도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혹은 담배를 끊어야 하는 문제는 폐암에 걸린 환자의 얘기가 더 설득력이 있을 수도</a:t>
            </a:r>
            <a:endParaRPr lang="en-US" altLang="ko-KR" sz="18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2704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Beginning….</a:t>
            </a:r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>
                <a:latin typeface="굴림" panose="020B0600000101010101" pitchFamily="50" charset="-127"/>
                <a:ea typeface="굴림" panose="020B0600000101010101" pitchFamily="50" charset="-127"/>
              </a:rPr>
              <a:t>절친 </a:t>
            </a:r>
            <a:r>
              <a:rPr lang="en-US" altLang="ko-KR" sz="2400" dirty="0">
                <a:latin typeface="굴림" panose="020B0600000101010101" pitchFamily="50" charset="-127"/>
                <a:ea typeface="굴림" panose="020B0600000101010101" pitchFamily="50" charset="-127"/>
              </a:rPr>
              <a:t>Steve</a:t>
            </a:r>
            <a:r>
              <a:rPr lang="ko-KR" altLang="en-US" sz="2400" dirty="0">
                <a:latin typeface="굴림" panose="020B0600000101010101" pitchFamily="50" charset="-127"/>
                <a:ea typeface="굴림" panose="020B0600000101010101" pitchFamily="50" charset="-127"/>
              </a:rPr>
              <a:t>와 </a:t>
            </a:r>
            <a:r>
              <a:rPr lang="en-US" altLang="ko-KR" sz="2400" dirty="0">
                <a:latin typeface="굴림" panose="020B0600000101010101" pitchFamily="50" charset="-127"/>
                <a:ea typeface="굴림" panose="020B0600000101010101" pitchFamily="50" charset="-127"/>
              </a:rPr>
              <a:t>Phil, </a:t>
            </a:r>
            <a:r>
              <a:rPr lang="ko-KR" altLang="en-US" sz="2400" dirty="0">
                <a:latin typeface="굴림" panose="020B0600000101010101" pitchFamily="50" charset="-127"/>
                <a:ea typeface="굴림" panose="020B0600000101010101" pitchFamily="50" charset="-127"/>
              </a:rPr>
              <a:t>둘은 모두 그들이 할 수 있는 매력적인 새로운 관리직에 대한 루머를 들음</a:t>
            </a:r>
            <a:endParaRPr lang="en-US" altLang="ko-KR" sz="24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Steve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는 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Phil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이 최근에 중요한 프로젝트에서 저지른 실수를 언급하고 그것이 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Phil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귀에 들어감</a:t>
            </a:r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  <a:cs typeface="Arial" panose="020B0604020202020204" pitchFamily="34" charset="0"/>
            </a:endParaRPr>
          </a:p>
          <a:p>
            <a:pPr lvl="1"/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Phil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은 새 자리에 대한 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negative campaigning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이라고 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Steve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를 공격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, Steve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와 단절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.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둘은 곧 적이 됨</a:t>
            </a:r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  <a:cs typeface="Arial" panose="020B0604020202020204" pitchFamily="34" charset="0"/>
            </a:endParaRPr>
          </a:p>
          <a:p>
            <a:pPr lvl="1"/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둘은 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John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이 최근에 매우 열심히 일한다는 말을 듣고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,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그 역시 새로운 자리를 </a:t>
            </a:r>
            <a:r>
              <a:rPr lang="ko-KR" altLang="en-US" sz="2000" dirty="0" err="1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욕심내는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 것이라 판단하고 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John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을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폄하하기 위해 뭉침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. </a:t>
            </a:r>
          </a:p>
          <a:p>
            <a:pPr lvl="1"/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조직은 혼란에 빠지고 사람들 관계는 깨짐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.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그리고 실제 자신들이 조직에서 해야 일은 뒷전으로 밀림 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(the actual work of the organization is pushed to a back burner. ; put on the back burner) </a:t>
            </a:r>
          </a:p>
          <a:p>
            <a:endParaRPr lang="en-US" altLang="ko-KR" dirty="0" smtClean="0">
              <a:latin typeface="Calibri" panose="020F0502020204030204" pitchFamily="34" charset="0"/>
            </a:endParaRPr>
          </a:p>
          <a:p>
            <a:endParaRPr lang="en-US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88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Effective Communication</a:t>
            </a:r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설득</a:t>
            </a:r>
            <a:endParaRPr lang="en-US" altLang="ko-KR" sz="24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메시지 성격 자체가 어떻게 설득하는지에 영향을 미침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강한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vs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온화한 방법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2"/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사람들은 보통 온화한 방법을 많이 씀</a:t>
            </a:r>
            <a:r>
              <a:rPr lang="en-US" altLang="ko-KR" sz="18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아부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칭찬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겸손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); 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혹은 결과에 대한 기대에 따라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받아들여질 것 같을 때 온화한 방법을 씀 </a:t>
            </a:r>
            <a:endParaRPr lang="en-US" altLang="ko-KR" sz="18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2"/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그러나 강한 방법은 자신감 결여나 낮은 자기 존중을 보여주는 것일 수도 있음 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내가 강하게 나가지 않으면 </a:t>
            </a:r>
            <a:r>
              <a:rPr lang="ko-KR" altLang="en-US" sz="18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내말을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18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안들어줄거야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.. ) 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endParaRPr lang="en-US" altLang="ko-KR" sz="18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그리고 수신자의 수용범위에 따라 설득력이 달라짐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4753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Effective Communication</a:t>
            </a:r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경청 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(Active listening)</a:t>
            </a: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잘 들을 줄 아는 사람은 더 많은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더 좋은 정보를 얻을 수 있을 뿐만 아니라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타인과의 관계에서 더 좋은 방향으로 갈 수 있음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듣기는 흔히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“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무시된 스킬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”: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너무 적게 연습되고 너무 적게 이해됨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그러나 듣기 능력은 사람 간의 편차가 큼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여자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&gt;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남자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젊은 관리자</a:t>
            </a:r>
            <a:r>
              <a:rPr lang="en-US" altLang="ko-KR" sz="21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&gt;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늙은 관리자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신참</a:t>
            </a:r>
            <a:r>
              <a:rPr lang="en-US" altLang="ko-KR" sz="21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&gt;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베테랑</a:t>
            </a:r>
            <a:r>
              <a:rPr lang="en-US" altLang="ko-KR" sz="21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누가 귀를 닫나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?)</a:t>
            </a: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그러나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듣기 능력도 훈련을 통해 발전할 수 있는 스킬</a:t>
            </a:r>
            <a:endParaRPr lang="en-US" altLang="ko-KR" sz="21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경청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받은 메시지의 의미를 명료하게 하고 확인하고자 하는 의식적인 행동들에 참여하며 끝까지 소통에 참여하는 것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경청하는 사람은 공감과 타인에 대한 이해를 보이며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메시지에 대한 이해를 확인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방법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-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상대가 말한 것을 다시 말하기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중요 포인트를 메모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단어 뿐만 아니라 감정적 톤과 비언어적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(ex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바디랭귀지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표정 등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신호까지 받아들임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8319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Effective Communication</a:t>
            </a:r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경청 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(Active listening) 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훈련</a:t>
            </a:r>
            <a:endParaRPr lang="en-US" altLang="ko-KR" sz="24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듣는 것에 대한 이유 혹은 목적을 가져라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.-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동기유발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왜 여기서 듣는 것이 중요한지 생각해보기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만약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즉시 이유를 찾지 못했다면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“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 정보가 얼마나 나에게 도움이 될까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?”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자신에게 물어봄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처음에 판단하는 것을 미루어라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–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공감적 이해를 가지고 들어야 함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“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사람에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‘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대하여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’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보다는 사람과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‘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함께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’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이해한다고 생각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다른 사람 관점에서의 아이디어와 태도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다른 사람들이 어떻게 느끼는지를 알고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얘기되어지는 주제의 타인의 인식의 틀을 얻어내는 것임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(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즉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타인에 대해 판단하려고 </a:t>
            </a:r>
            <a:r>
              <a:rPr lang="ko-KR" altLang="en-US" sz="21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하는게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아님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물론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메시지에 대하여 판단을 해야 할 때도 있지만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그때에도 전체 메시지에 대해 처음에는 편견이 없어야 함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그러나 쉬운 일은 아님 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182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Effective Communication</a:t>
            </a:r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경청 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(Active listening) 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훈련</a:t>
            </a:r>
            <a:endParaRPr lang="en-US" altLang="ko-KR" sz="24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집중을 방해하는 것에 저항하라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–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많은 것들이 타인과의 소통을 방해할 수 있지만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그것들을 이겨낼 수 있음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밖이 시끄러울 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말하는 사람 코트에 </a:t>
            </a:r>
            <a:r>
              <a:rPr lang="ko-KR" altLang="en-US" sz="21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머스타드가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묻었을 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말하는 사람이 지나치게 거친 목소리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혹은 듣기 싫은 </a:t>
            </a:r>
            <a:r>
              <a:rPr lang="ko-KR" altLang="en-US" sz="21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엑센트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그래도 무엇을 말하는지에 더 집중한다면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이겨낼 수 있음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대답하기 전에 기다려라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– (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특히 자신이 이미 말하는 사람의 요지를 파악했다고 믿을 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말이 끝나기도 전에 반응하는 경향이 강함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</a:p>
          <a:p>
            <a:pPr lvl="2"/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단점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상대방이 말할 때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머리 속엔 이미 반응을 구상하고 있고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그냥 단순히 상대방이나 그의 견해를 방해하게 됨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 </a:t>
            </a:r>
          </a:p>
          <a:p>
            <a:pPr lvl="2"/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대화에 즉시 뛰어들지 말고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쉬었다가 말할 수 있는 자연스런 기회를 기다리는 것을 추천함 </a:t>
            </a:r>
            <a:endParaRPr lang="en-US" altLang="ko-KR" sz="18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2"/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너무 대화에 기여하고 싶어서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자신의 기여에 대하여 흥분했지만</a:t>
            </a:r>
            <a:r>
              <a:rPr lang="en-US" altLang="ko-KR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18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다른 사람을 불쾌하게 만드는 것</a:t>
            </a:r>
            <a:endParaRPr lang="en-US" altLang="ko-KR" sz="18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0262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Effective Communication</a:t>
            </a:r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경청 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(Active listening) 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훈련</a:t>
            </a:r>
            <a:endParaRPr lang="en-US" altLang="ko-KR" sz="24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자신의 언어로 들은 것을 바꾸어 말하라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–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자신의 말을 하기 전 상대방이 말한 것에 대하여 자신이 이해한 것을 말하는 시간을 가끔은 가져봄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상대방에 대한 발언은 평가하지 않고 다시 말해보는 것은 그가 말한 맥락을 이해해야만 가능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그리고 만약 상대방이 의도한 의미와 자신의 이해가 다를 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상대방은 의미를 명확하게 할 수 있는 기회를 가질 수 있음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이것이 지극히 좋은 습관임에도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너무 격식을 차린 것 같은 혹은 어색하게 보일 때도 있음 </a:t>
            </a:r>
            <a:endParaRPr lang="en-US" altLang="ko-KR" sz="18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0722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Effective Communication</a:t>
            </a:r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경청 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(Active listening) 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훈련</a:t>
            </a:r>
            <a:endParaRPr lang="en-US" altLang="ko-KR" sz="24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중요한 테마를 찾아라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– “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나무를 보지 말고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숲을 보아라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.”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특정 사실보다 메시지의 주요 생각을 듣는 것이 보다 중요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주요 테마를 이해하면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거기에 쓰인 사실들도 기억하기 쉬움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강의의 주요 생각을 듣고 이해한 사람들은 보통 더 높은 점수를 받음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생각과 말하기의 차이를 이용하라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–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생각은 말보다 빠름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보통 미국인은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1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분에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150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단어를 말하지만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500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단어를 생각함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 차이는 효과적 듣기를 방해하기도 함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(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말하는 사람의 말보다 자신의 생각이 빨라 다른 생각하는 것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그러나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 차이는 효과적 듣기에 이용할 수도 있음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다른 사람이 말하는 것 생각하기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주요 테마 찾아내기 등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 차이를 이용하는 것은 자신의 생각을 말하려고 준비할 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끼어들려고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는 부적절할지라도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상대방이 무엇을 말하는지 이해하려고 할 때 큰 도움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  </a:t>
            </a:r>
            <a:endParaRPr lang="en-US" altLang="ko-KR" sz="18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7753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Effective Communication</a:t>
            </a:r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비언어적 소통</a:t>
            </a:r>
            <a:endParaRPr lang="en-US" altLang="ko-KR" sz="24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바디랭귀지</a:t>
            </a:r>
            <a:endParaRPr lang="en-US" altLang="ko-KR" sz="21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몸의 움직임이 말보다 더 정직하게 보일 수 있음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찌푸리는 표정은 거절의 의미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바디랭귀지를 잘 읽는 사람은 더 완벽한 메시지를 받을 수 있음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그러나 너무 많은 것을 읽으려는 것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반대로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하나의 행동에 반응하려고 하는 것은 조심해야 함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그러나 문화마다 의미가 다름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서양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vs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동양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; </a:t>
            </a:r>
            <a:r>
              <a:rPr lang="ko-KR" altLang="en-US" sz="21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아이컨택</a:t>
            </a:r>
            <a:r>
              <a:rPr lang="en-US" altLang="ko-KR" sz="21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정직과 개방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vs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존중의 결여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;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활발한 손동작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;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감정표현이 많은 문화에서는 일반적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vs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지나치게 감정적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무례함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; ‘V’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의 의미</a:t>
            </a:r>
            <a:endParaRPr lang="en-US" altLang="ko-KR" sz="18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0680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Effective Communication</a:t>
            </a:r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비언어적 소통</a:t>
            </a:r>
            <a:endParaRPr lang="en-US" altLang="ko-KR" sz="24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목소리 톤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높이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스피드</a:t>
            </a:r>
            <a:r>
              <a:rPr lang="en-US" altLang="ko-KR" sz="21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는 신뢰성에 영향을 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적당한 스피드에 명확하며 자신감 있는 톤에 보다 긍정적으로 반응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;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여기에도 문화적 차이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무엇이 적당한 톤인가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북미와 호주인 크고 더 </a:t>
            </a:r>
            <a:r>
              <a:rPr lang="ko-KR" altLang="en-US" sz="21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자신있게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vs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조용하고 자신을 내세우지 않는 일본인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공간과 거리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-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다른 사람이 들어오도록 허락하는 개인의 공간의 크기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미국 연구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-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친밀한 공간</a:t>
            </a:r>
            <a:r>
              <a:rPr lang="en-US" altLang="ko-KR" sz="21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2feet (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가족과 친한 친구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개인 공간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4feet (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다른</a:t>
            </a:r>
            <a:r>
              <a:rPr lang="en-US" altLang="ko-KR" sz="21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친구와 먼 가족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사회적 거리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7~12feet,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공적인 거리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(12~30feet).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너무 가까우면</a:t>
            </a:r>
            <a:r>
              <a:rPr lang="en-US" altLang="ko-KR" sz="21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거슬리거나 무례함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너무 멀면 멀게 느껴지거나 부끄럼쟁이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여기에도 문화적 차이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(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라틴아메리카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중동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남유럽이 더 가까운 거리 허용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-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사우디 사람이 독일사람과 얘기할 때 한걸음 다가가면 독일인은 뒤로 한걸음 물러남</a:t>
            </a:r>
            <a:endParaRPr lang="en-US" altLang="ko-KR" sz="18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3040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Effective Communication</a:t>
            </a:r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비언어적 소통</a:t>
            </a:r>
            <a:endParaRPr lang="en-US" altLang="ko-KR" sz="24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촉각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터치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 –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터치의 기본적 의미는 구축된 관계이나 프라이버시의 침입의 의미도 있음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터치는 따뜻함을 표현하지만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우월을 표현하기도 함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아랫사람이 윗사람 만질 수 있나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?).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터치는 만남과 이별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축하할 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의식에서 명확히 허용되거나 그러기를 격려되기도 하지만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성적 친근함을 의미하는 터치는 직장에서는 전적으로 부적절</a:t>
            </a:r>
            <a:r>
              <a:rPr lang="en-US" altLang="ko-KR" sz="2100" smtClean="0">
                <a:latin typeface="굴림" panose="020B0600000101010101" pitchFamily="50" charset="-127"/>
                <a:ea typeface="굴림" panose="020B0600000101010101" pitchFamily="50" charset="-127"/>
              </a:rPr>
              <a:t>.  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6851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Beginning….</a:t>
            </a:r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공동체에 있어서 명료하고 건설적인 소통은 공동체의 일을 효과적이고 책임감 있게 성취하는데 중요할 뿐만 아니라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개인이 더 행복하고 삶에 만족하며 살아가는 데에도 필수적임</a:t>
            </a:r>
            <a:endParaRPr lang="en-US" altLang="ko-KR" sz="24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사람들은 일반적으로 깨어 있는 시간의 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70~80%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를 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communication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에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사용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(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약 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40%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는 말하고 쓰는데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60%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는 읽고 듣는데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  <a:endParaRPr lang="en-US" altLang="ko-KR" sz="24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내용적인 면 뿐만 아니라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다른 사람과 효과적으로 소통하는 것도 쉬운 일이 아님</a:t>
            </a:r>
            <a:endParaRPr lang="en-US" altLang="ko-KR" sz="24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말하기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듣기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이해하기로 단순해 보이는 과정은 사실 매우 복잡한 과정임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게다가 효과적 소통을 방해하는 수많은 장벽들이 있음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그러나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보다 더 효과적으로 소통하는 방법과 테크닉들이 있으며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이를 살펴볼 것임</a:t>
            </a:r>
            <a:endParaRPr lang="en-US" altLang="ko-KR" sz="21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dirty="0" smtClean="0">
              <a:latin typeface="Calibri" panose="020F0502020204030204" pitchFamily="34" charset="0"/>
            </a:endParaRPr>
          </a:p>
          <a:p>
            <a:endParaRPr lang="en-US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7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Communication Process</a:t>
            </a:r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가장 단순하게 소통을 정의하면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한쪽에서 다른 쪽으로의 정보의 전달</a:t>
            </a:r>
            <a:endParaRPr lang="en-US" altLang="ko-KR" sz="24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전달자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(sender), 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메시지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전달되는 채널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(media or channel; ex) e-mail ), 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수신인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(receiver), 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피드백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있을 수도 혹은 없을 수도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  <a:endParaRPr lang="en-US" altLang="ko-KR" dirty="0" smtClean="0">
              <a:latin typeface="Calibri" panose="020F0502020204030204" pitchFamily="34" charset="0"/>
            </a:endParaRPr>
          </a:p>
          <a:p>
            <a:endParaRPr lang="en-US" dirty="0" smtClean="0">
              <a:latin typeface="Calibri" panose="020F0502020204030204" pitchFamily="34" charset="0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995066" y="3496403"/>
            <a:ext cx="7464425" cy="3028941"/>
            <a:chOff x="442913" y="1009650"/>
            <a:chExt cx="8294687" cy="4845050"/>
          </a:xfrm>
        </p:grpSpPr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442913" y="3694113"/>
              <a:ext cx="8294687" cy="2160587"/>
              <a:chOff x="279" y="2327"/>
              <a:chExt cx="5225" cy="1361"/>
            </a:xfrm>
          </p:grpSpPr>
          <p:sp>
            <p:nvSpPr>
              <p:cNvPr id="6" name="Line 3"/>
              <p:cNvSpPr>
                <a:spLocks noChangeShapeType="1"/>
              </p:cNvSpPr>
              <p:nvPr/>
            </p:nvSpPr>
            <p:spPr bwMode="auto">
              <a:xfrm>
                <a:off x="5478" y="2327"/>
                <a:ext cx="0" cy="1359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" name="Line 4"/>
              <p:cNvSpPr>
                <a:spLocks noChangeShapeType="1"/>
              </p:cNvSpPr>
              <p:nvPr/>
            </p:nvSpPr>
            <p:spPr bwMode="auto">
              <a:xfrm flipH="1">
                <a:off x="279" y="3688"/>
                <a:ext cx="5225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" name="Line 5"/>
              <p:cNvSpPr>
                <a:spLocks noChangeShapeType="1"/>
              </p:cNvSpPr>
              <p:nvPr/>
            </p:nvSpPr>
            <p:spPr bwMode="auto">
              <a:xfrm>
                <a:off x="301" y="2330"/>
                <a:ext cx="0" cy="1356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" name="Group 28"/>
            <p:cNvGrpSpPr>
              <a:grpSpLocks/>
            </p:cNvGrpSpPr>
            <p:nvPr/>
          </p:nvGrpSpPr>
          <p:grpSpPr bwMode="auto">
            <a:xfrm>
              <a:off x="1160463" y="3254375"/>
              <a:ext cx="6858000" cy="2544763"/>
              <a:chOff x="731" y="2050"/>
              <a:chExt cx="4320" cy="1603"/>
            </a:xfrm>
          </p:grpSpPr>
          <p:sp>
            <p:nvSpPr>
              <p:cNvPr id="10" name="Freeform 7"/>
              <p:cNvSpPr>
                <a:spLocks/>
              </p:cNvSpPr>
              <p:nvPr/>
            </p:nvSpPr>
            <p:spPr bwMode="auto">
              <a:xfrm>
                <a:off x="953" y="2393"/>
                <a:ext cx="419" cy="639"/>
              </a:xfrm>
              <a:custGeom>
                <a:avLst/>
                <a:gdLst>
                  <a:gd name="T0" fmla="*/ 143 w 419"/>
                  <a:gd name="T1" fmla="*/ 62 h 639"/>
                  <a:gd name="T2" fmla="*/ 219 w 419"/>
                  <a:gd name="T3" fmla="*/ 17 h 639"/>
                  <a:gd name="T4" fmla="*/ 310 w 419"/>
                  <a:gd name="T5" fmla="*/ 0 h 639"/>
                  <a:gd name="T6" fmla="*/ 375 w 419"/>
                  <a:gd name="T7" fmla="*/ 3 h 639"/>
                  <a:gd name="T8" fmla="*/ 387 w 419"/>
                  <a:gd name="T9" fmla="*/ 42 h 639"/>
                  <a:gd name="T10" fmla="*/ 382 w 419"/>
                  <a:gd name="T11" fmla="*/ 91 h 639"/>
                  <a:gd name="T12" fmla="*/ 310 w 419"/>
                  <a:gd name="T13" fmla="*/ 151 h 639"/>
                  <a:gd name="T14" fmla="*/ 266 w 419"/>
                  <a:gd name="T15" fmla="*/ 239 h 639"/>
                  <a:gd name="T16" fmla="*/ 262 w 419"/>
                  <a:gd name="T17" fmla="*/ 328 h 639"/>
                  <a:gd name="T18" fmla="*/ 295 w 419"/>
                  <a:gd name="T19" fmla="*/ 411 h 639"/>
                  <a:gd name="T20" fmla="*/ 339 w 419"/>
                  <a:gd name="T21" fmla="*/ 485 h 639"/>
                  <a:gd name="T22" fmla="*/ 418 w 419"/>
                  <a:gd name="T23" fmla="*/ 549 h 639"/>
                  <a:gd name="T24" fmla="*/ 418 w 419"/>
                  <a:gd name="T25" fmla="*/ 570 h 639"/>
                  <a:gd name="T26" fmla="*/ 407 w 419"/>
                  <a:gd name="T27" fmla="*/ 615 h 639"/>
                  <a:gd name="T28" fmla="*/ 349 w 419"/>
                  <a:gd name="T29" fmla="*/ 636 h 639"/>
                  <a:gd name="T30" fmla="*/ 284 w 419"/>
                  <a:gd name="T31" fmla="*/ 638 h 639"/>
                  <a:gd name="T32" fmla="*/ 175 w 419"/>
                  <a:gd name="T33" fmla="*/ 622 h 639"/>
                  <a:gd name="T34" fmla="*/ 92 w 419"/>
                  <a:gd name="T35" fmla="*/ 570 h 639"/>
                  <a:gd name="T36" fmla="*/ 47 w 419"/>
                  <a:gd name="T37" fmla="*/ 479 h 639"/>
                  <a:gd name="T38" fmla="*/ 16 w 419"/>
                  <a:gd name="T39" fmla="*/ 420 h 639"/>
                  <a:gd name="T40" fmla="*/ 0 w 419"/>
                  <a:gd name="T41" fmla="*/ 342 h 639"/>
                  <a:gd name="T42" fmla="*/ 11 w 419"/>
                  <a:gd name="T43" fmla="*/ 239 h 639"/>
                  <a:gd name="T44" fmla="*/ 47 w 419"/>
                  <a:gd name="T45" fmla="*/ 153 h 639"/>
                  <a:gd name="T46" fmla="*/ 92 w 419"/>
                  <a:gd name="T47" fmla="*/ 96 h 639"/>
                  <a:gd name="T48" fmla="*/ 143 w 419"/>
                  <a:gd name="T49" fmla="*/ 62 h 63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19"/>
                  <a:gd name="T76" fmla="*/ 0 h 639"/>
                  <a:gd name="T77" fmla="*/ 419 w 419"/>
                  <a:gd name="T78" fmla="*/ 639 h 639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19" h="639">
                    <a:moveTo>
                      <a:pt x="143" y="62"/>
                    </a:moveTo>
                    <a:lnTo>
                      <a:pt x="219" y="17"/>
                    </a:lnTo>
                    <a:lnTo>
                      <a:pt x="310" y="0"/>
                    </a:lnTo>
                    <a:lnTo>
                      <a:pt x="375" y="3"/>
                    </a:lnTo>
                    <a:lnTo>
                      <a:pt x="387" y="42"/>
                    </a:lnTo>
                    <a:lnTo>
                      <a:pt x="382" y="91"/>
                    </a:lnTo>
                    <a:lnTo>
                      <a:pt x="310" y="151"/>
                    </a:lnTo>
                    <a:lnTo>
                      <a:pt x="266" y="239"/>
                    </a:lnTo>
                    <a:lnTo>
                      <a:pt x="262" y="328"/>
                    </a:lnTo>
                    <a:lnTo>
                      <a:pt x="295" y="411"/>
                    </a:lnTo>
                    <a:lnTo>
                      <a:pt x="339" y="485"/>
                    </a:lnTo>
                    <a:lnTo>
                      <a:pt x="418" y="549"/>
                    </a:lnTo>
                    <a:lnTo>
                      <a:pt x="418" y="570"/>
                    </a:lnTo>
                    <a:lnTo>
                      <a:pt x="407" y="615"/>
                    </a:lnTo>
                    <a:lnTo>
                      <a:pt x="349" y="636"/>
                    </a:lnTo>
                    <a:lnTo>
                      <a:pt x="284" y="638"/>
                    </a:lnTo>
                    <a:lnTo>
                      <a:pt x="175" y="622"/>
                    </a:lnTo>
                    <a:lnTo>
                      <a:pt x="92" y="570"/>
                    </a:lnTo>
                    <a:lnTo>
                      <a:pt x="47" y="479"/>
                    </a:lnTo>
                    <a:lnTo>
                      <a:pt x="16" y="420"/>
                    </a:lnTo>
                    <a:lnTo>
                      <a:pt x="0" y="342"/>
                    </a:lnTo>
                    <a:lnTo>
                      <a:pt x="11" y="239"/>
                    </a:lnTo>
                    <a:lnTo>
                      <a:pt x="47" y="153"/>
                    </a:lnTo>
                    <a:lnTo>
                      <a:pt x="92" y="96"/>
                    </a:lnTo>
                    <a:lnTo>
                      <a:pt x="143" y="62"/>
                    </a:lnTo>
                  </a:path>
                </a:pathLst>
              </a:custGeom>
              <a:solidFill>
                <a:srgbClr val="FFF901"/>
              </a:solidFill>
              <a:ln w="12700" cap="rnd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8"/>
              <p:cNvSpPr>
                <a:spLocks/>
              </p:cNvSpPr>
              <p:nvPr/>
            </p:nvSpPr>
            <p:spPr bwMode="auto">
              <a:xfrm>
                <a:off x="1244" y="2389"/>
                <a:ext cx="664" cy="439"/>
              </a:xfrm>
              <a:custGeom>
                <a:avLst/>
                <a:gdLst>
                  <a:gd name="T0" fmla="*/ 0 w 664"/>
                  <a:gd name="T1" fmla="*/ 31 h 439"/>
                  <a:gd name="T2" fmla="*/ 22 w 664"/>
                  <a:gd name="T3" fmla="*/ 0 h 439"/>
                  <a:gd name="T4" fmla="*/ 65 w 664"/>
                  <a:gd name="T5" fmla="*/ 0 h 439"/>
                  <a:gd name="T6" fmla="*/ 119 w 664"/>
                  <a:gd name="T7" fmla="*/ 34 h 439"/>
                  <a:gd name="T8" fmla="*/ 155 w 664"/>
                  <a:gd name="T9" fmla="*/ 116 h 439"/>
                  <a:gd name="T10" fmla="*/ 184 w 664"/>
                  <a:gd name="T11" fmla="*/ 212 h 439"/>
                  <a:gd name="T12" fmla="*/ 206 w 664"/>
                  <a:gd name="T13" fmla="*/ 312 h 439"/>
                  <a:gd name="T14" fmla="*/ 275 w 664"/>
                  <a:gd name="T15" fmla="*/ 387 h 439"/>
                  <a:gd name="T16" fmla="*/ 275 w 664"/>
                  <a:gd name="T17" fmla="*/ 389 h 439"/>
                  <a:gd name="T18" fmla="*/ 275 w 664"/>
                  <a:gd name="T19" fmla="*/ 403 h 439"/>
                  <a:gd name="T20" fmla="*/ 370 w 664"/>
                  <a:gd name="T21" fmla="*/ 395 h 439"/>
                  <a:gd name="T22" fmla="*/ 466 w 664"/>
                  <a:gd name="T23" fmla="*/ 355 h 439"/>
                  <a:gd name="T24" fmla="*/ 511 w 664"/>
                  <a:gd name="T25" fmla="*/ 318 h 439"/>
                  <a:gd name="T26" fmla="*/ 587 w 664"/>
                  <a:gd name="T27" fmla="*/ 218 h 439"/>
                  <a:gd name="T28" fmla="*/ 587 w 664"/>
                  <a:gd name="T29" fmla="*/ 182 h 439"/>
                  <a:gd name="T30" fmla="*/ 558 w 664"/>
                  <a:gd name="T31" fmla="*/ 148 h 439"/>
                  <a:gd name="T32" fmla="*/ 525 w 664"/>
                  <a:gd name="T33" fmla="*/ 100 h 439"/>
                  <a:gd name="T34" fmla="*/ 513 w 664"/>
                  <a:gd name="T35" fmla="*/ 82 h 439"/>
                  <a:gd name="T36" fmla="*/ 554 w 664"/>
                  <a:gd name="T37" fmla="*/ 72 h 439"/>
                  <a:gd name="T38" fmla="*/ 601 w 664"/>
                  <a:gd name="T39" fmla="*/ 75 h 439"/>
                  <a:gd name="T40" fmla="*/ 630 w 664"/>
                  <a:gd name="T41" fmla="*/ 93 h 439"/>
                  <a:gd name="T42" fmla="*/ 663 w 664"/>
                  <a:gd name="T43" fmla="*/ 134 h 439"/>
                  <a:gd name="T44" fmla="*/ 645 w 664"/>
                  <a:gd name="T45" fmla="*/ 210 h 439"/>
                  <a:gd name="T46" fmla="*/ 630 w 664"/>
                  <a:gd name="T47" fmla="*/ 250 h 439"/>
                  <a:gd name="T48" fmla="*/ 558 w 664"/>
                  <a:gd name="T49" fmla="*/ 335 h 439"/>
                  <a:gd name="T50" fmla="*/ 493 w 664"/>
                  <a:gd name="T51" fmla="*/ 396 h 439"/>
                  <a:gd name="T52" fmla="*/ 372 w 664"/>
                  <a:gd name="T53" fmla="*/ 424 h 439"/>
                  <a:gd name="T54" fmla="*/ 275 w 664"/>
                  <a:gd name="T55" fmla="*/ 438 h 439"/>
                  <a:gd name="T56" fmla="*/ 199 w 664"/>
                  <a:gd name="T57" fmla="*/ 414 h 439"/>
                  <a:gd name="T58" fmla="*/ 163 w 664"/>
                  <a:gd name="T59" fmla="*/ 335 h 439"/>
                  <a:gd name="T60" fmla="*/ 123 w 664"/>
                  <a:gd name="T61" fmla="*/ 237 h 439"/>
                  <a:gd name="T62" fmla="*/ 90 w 664"/>
                  <a:gd name="T63" fmla="*/ 164 h 439"/>
                  <a:gd name="T64" fmla="*/ 47 w 664"/>
                  <a:gd name="T65" fmla="*/ 123 h 439"/>
                  <a:gd name="T66" fmla="*/ 3 w 664"/>
                  <a:gd name="T67" fmla="*/ 82 h 439"/>
                  <a:gd name="T68" fmla="*/ 0 w 664"/>
                  <a:gd name="T69" fmla="*/ 31 h 43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664"/>
                  <a:gd name="T106" fmla="*/ 0 h 439"/>
                  <a:gd name="T107" fmla="*/ 664 w 664"/>
                  <a:gd name="T108" fmla="*/ 439 h 439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664" h="439">
                    <a:moveTo>
                      <a:pt x="0" y="31"/>
                    </a:moveTo>
                    <a:lnTo>
                      <a:pt x="22" y="0"/>
                    </a:lnTo>
                    <a:lnTo>
                      <a:pt x="65" y="0"/>
                    </a:lnTo>
                    <a:lnTo>
                      <a:pt x="119" y="34"/>
                    </a:lnTo>
                    <a:lnTo>
                      <a:pt x="155" y="116"/>
                    </a:lnTo>
                    <a:lnTo>
                      <a:pt x="184" y="212"/>
                    </a:lnTo>
                    <a:lnTo>
                      <a:pt x="206" y="312"/>
                    </a:lnTo>
                    <a:lnTo>
                      <a:pt x="275" y="387"/>
                    </a:lnTo>
                    <a:lnTo>
                      <a:pt x="275" y="389"/>
                    </a:lnTo>
                    <a:lnTo>
                      <a:pt x="275" y="403"/>
                    </a:lnTo>
                    <a:lnTo>
                      <a:pt x="370" y="395"/>
                    </a:lnTo>
                    <a:lnTo>
                      <a:pt x="466" y="355"/>
                    </a:lnTo>
                    <a:lnTo>
                      <a:pt x="511" y="318"/>
                    </a:lnTo>
                    <a:lnTo>
                      <a:pt x="587" y="218"/>
                    </a:lnTo>
                    <a:lnTo>
                      <a:pt x="587" y="182"/>
                    </a:lnTo>
                    <a:lnTo>
                      <a:pt x="558" y="148"/>
                    </a:lnTo>
                    <a:lnTo>
                      <a:pt x="525" y="100"/>
                    </a:lnTo>
                    <a:lnTo>
                      <a:pt x="513" y="82"/>
                    </a:lnTo>
                    <a:lnTo>
                      <a:pt x="554" y="72"/>
                    </a:lnTo>
                    <a:lnTo>
                      <a:pt x="601" y="75"/>
                    </a:lnTo>
                    <a:lnTo>
                      <a:pt x="630" y="93"/>
                    </a:lnTo>
                    <a:lnTo>
                      <a:pt x="663" y="134"/>
                    </a:lnTo>
                    <a:lnTo>
                      <a:pt x="645" y="210"/>
                    </a:lnTo>
                    <a:lnTo>
                      <a:pt x="630" y="250"/>
                    </a:lnTo>
                    <a:lnTo>
                      <a:pt x="558" y="335"/>
                    </a:lnTo>
                    <a:lnTo>
                      <a:pt x="493" y="396"/>
                    </a:lnTo>
                    <a:lnTo>
                      <a:pt x="372" y="424"/>
                    </a:lnTo>
                    <a:lnTo>
                      <a:pt x="275" y="438"/>
                    </a:lnTo>
                    <a:lnTo>
                      <a:pt x="199" y="414"/>
                    </a:lnTo>
                    <a:lnTo>
                      <a:pt x="163" y="335"/>
                    </a:lnTo>
                    <a:lnTo>
                      <a:pt x="123" y="237"/>
                    </a:lnTo>
                    <a:lnTo>
                      <a:pt x="90" y="164"/>
                    </a:lnTo>
                    <a:lnTo>
                      <a:pt x="47" y="123"/>
                    </a:lnTo>
                    <a:lnTo>
                      <a:pt x="3" y="82"/>
                    </a:lnTo>
                    <a:lnTo>
                      <a:pt x="0" y="31"/>
                    </a:lnTo>
                  </a:path>
                </a:pathLst>
              </a:custGeom>
              <a:solidFill>
                <a:srgbClr val="FFF901"/>
              </a:solidFill>
              <a:ln w="12700" cap="rnd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" name="Group 12"/>
              <p:cNvGrpSpPr>
                <a:grpSpLocks/>
              </p:cNvGrpSpPr>
              <p:nvPr/>
            </p:nvGrpSpPr>
            <p:grpSpPr bwMode="auto">
              <a:xfrm>
                <a:off x="1391" y="2390"/>
                <a:ext cx="610" cy="382"/>
                <a:chOff x="1391" y="2390"/>
                <a:chExt cx="610" cy="382"/>
              </a:xfrm>
            </p:grpSpPr>
            <p:sp>
              <p:nvSpPr>
                <p:cNvPr id="28" name="Freeform 9"/>
                <p:cNvSpPr>
                  <a:spLocks/>
                </p:cNvSpPr>
                <p:nvPr/>
              </p:nvSpPr>
              <p:spPr bwMode="auto">
                <a:xfrm>
                  <a:off x="1391" y="2390"/>
                  <a:ext cx="610" cy="382"/>
                </a:xfrm>
                <a:custGeom>
                  <a:avLst/>
                  <a:gdLst>
                    <a:gd name="T0" fmla="*/ 7 w 610"/>
                    <a:gd name="T1" fmla="*/ 135 h 382"/>
                    <a:gd name="T2" fmla="*/ 7 w 610"/>
                    <a:gd name="T3" fmla="*/ 94 h 382"/>
                    <a:gd name="T4" fmla="*/ 33 w 610"/>
                    <a:gd name="T5" fmla="*/ 59 h 382"/>
                    <a:gd name="T6" fmla="*/ 76 w 610"/>
                    <a:gd name="T7" fmla="*/ 32 h 382"/>
                    <a:gd name="T8" fmla="*/ 141 w 610"/>
                    <a:gd name="T9" fmla="*/ 11 h 382"/>
                    <a:gd name="T10" fmla="*/ 185 w 610"/>
                    <a:gd name="T11" fmla="*/ 0 h 382"/>
                    <a:gd name="T12" fmla="*/ 257 w 610"/>
                    <a:gd name="T13" fmla="*/ 5 h 382"/>
                    <a:gd name="T14" fmla="*/ 598 w 610"/>
                    <a:gd name="T15" fmla="*/ 212 h 382"/>
                    <a:gd name="T16" fmla="*/ 609 w 610"/>
                    <a:gd name="T17" fmla="*/ 253 h 382"/>
                    <a:gd name="T18" fmla="*/ 598 w 610"/>
                    <a:gd name="T19" fmla="*/ 288 h 382"/>
                    <a:gd name="T20" fmla="*/ 555 w 610"/>
                    <a:gd name="T21" fmla="*/ 333 h 382"/>
                    <a:gd name="T22" fmla="*/ 479 w 610"/>
                    <a:gd name="T23" fmla="*/ 367 h 382"/>
                    <a:gd name="T24" fmla="*/ 398 w 610"/>
                    <a:gd name="T25" fmla="*/ 381 h 382"/>
                    <a:gd name="T26" fmla="*/ 344 w 610"/>
                    <a:gd name="T27" fmla="*/ 381 h 382"/>
                    <a:gd name="T28" fmla="*/ 7 w 610"/>
                    <a:gd name="T29" fmla="*/ 155 h 382"/>
                    <a:gd name="T30" fmla="*/ 0 w 610"/>
                    <a:gd name="T31" fmla="*/ 115 h 382"/>
                    <a:gd name="T32" fmla="*/ 0 w 610"/>
                    <a:gd name="T33" fmla="*/ 121 h 382"/>
                    <a:gd name="T34" fmla="*/ 7 w 610"/>
                    <a:gd name="T35" fmla="*/ 135 h 382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610"/>
                    <a:gd name="T55" fmla="*/ 0 h 382"/>
                    <a:gd name="T56" fmla="*/ 610 w 610"/>
                    <a:gd name="T57" fmla="*/ 382 h 382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610" h="382">
                      <a:moveTo>
                        <a:pt x="7" y="135"/>
                      </a:moveTo>
                      <a:lnTo>
                        <a:pt x="7" y="94"/>
                      </a:lnTo>
                      <a:lnTo>
                        <a:pt x="33" y="59"/>
                      </a:lnTo>
                      <a:lnTo>
                        <a:pt x="76" y="32"/>
                      </a:lnTo>
                      <a:lnTo>
                        <a:pt x="141" y="11"/>
                      </a:lnTo>
                      <a:lnTo>
                        <a:pt x="185" y="0"/>
                      </a:lnTo>
                      <a:lnTo>
                        <a:pt x="257" y="5"/>
                      </a:lnTo>
                      <a:lnTo>
                        <a:pt x="598" y="212"/>
                      </a:lnTo>
                      <a:lnTo>
                        <a:pt x="609" y="253"/>
                      </a:lnTo>
                      <a:lnTo>
                        <a:pt x="598" y="288"/>
                      </a:lnTo>
                      <a:lnTo>
                        <a:pt x="555" y="333"/>
                      </a:lnTo>
                      <a:lnTo>
                        <a:pt x="479" y="367"/>
                      </a:lnTo>
                      <a:lnTo>
                        <a:pt x="398" y="381"/>
                      </a:lnTo>
                      <a:lnTo>
                        <a:pt x="344" y="381"/>
                      </a:lnTo>
                      <a:lnTo>
                        <a:pt x="7" y="155"/>
                      </a:lnTo>
                      <a:lnTo>
                        <a:pt x="0" y="115"/>
                      </a:lnTo>
                      <a:lnTo>
                        <a:pt x="0" y="121"/>
                      </a:lnTo>
                      <a:lnTo>
                        <a:pt x="7" y="135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" name="Freeform 10"/>
                <p:cNvSpPr>
                  <a:spLocks/>
                </p:cNvSpPr>
                <p:nvPr/>
              </p:nvSpPr>
              <p:spPr bwMode="auto">
                <a:xfrm>
                  <a:off x="1391" y="2390"/>
                  <a:ext cx="610" cy="382"/>
                </a:xfrm>
                <a:custGeom>
                  <a:avLst/>
                  <a:gdLst>
                    <a:gd name="T0" fmla="*/ 7 w 610"/>
                    <a:gd name="T1" fmla="*/ 135 h 382"/>
                    <a:gd name="T2" fmla="*/ 7 w 610"/>
                    <a:gd name="T3" fmla="*/ 94 h 382"/>
                    <a:gd name="T4" fmla="*/ 33 w 610"/>
                    <a:gd name="T5" fmla="*/ 59 h 382"/>
                    <a:gd name="T6" fmla="*/ 76 w 610"/>
                    <a:gd name="T7" fmla="*/ 32 h 382"/>
                    <a:gd name="T8" fmla="*/ 141 w 610"/>
                    <a:gd name="T9" fmla="*/ 11 h 382"/>
                    <a:gd name="T10" fmla="*/ 185 w 610"/>
                    <a:gd name="T11" fmla="*/ 0 h 382"/>
                    <a:gd name="T12" fmla="*/ 257 w 610"/>
                    <a:gd name="T13" fmla="*/ 5 h 382"/>
                    <a:gd name="T14" fmla="*/ 598 w 610"/>
                    <a:gd name="T15" fmla="*/ 212 h 382"/>
                    <a:gd name="T16" fmla="*/ 609 w 610"/>
                    <a:gd name="T17" fmla="*/ 253 h 382"/>
                    <a:gd name="T18" fmla="*/ 598 w 610"/>
                    <a:gd name="T19" fmla="*/ 288 h 382"/>
                    <a:gd name="T20" fmla="*/ 555 w 610"/>
                    <a:gd name="T21" fmla="*/ 333 h 382"/>
                    <a:gd name="T22" fmla="*/ 479 w 610"/>
                    <a:gd name="T23" fmla="*/ 367 h 382"/>
                    <a:gd name="T24" fmla="*/ 398 w 610"/>
                    <a:gd name="T25" fmla="*/ 381 h 382"/>
                    <a:gd name="T26" fmla="*/ 344 w 610"/>
                    <a:gd name="T27" fmla="*/ 381 h 382"/>
                    <a:gd name="T28" fmla="*/ 7 w 610"/>
                    <a:gd name="T29" fmla="*/ 155 h 382"/>
                    <a:gd name="T30" fmla="*/ 0 w 610"/>
                    <a:gd name="T31" fmla="*/ 115 h 382"/>
                    <a:gd name="T32" fmla="*/ 0 w 610"/>
                    <a:gd name="T33" fmla="*/ 121 h 382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610"/>
                    <a:gd name="T52" fmla="*/ 0 h 382"/>
                    <a:gd name="T53" fmla="*/ 610 w 610"/>
                    <a:gd name="T54" fmla="*/ 382 h 382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610" h="382">
                      <a:moveTo>
                        <a:pt x="7" y="135"/>
                      </a:moveTo>
                      <a:lnTo>
                        <a:pt x="7" y="94"/>
                      </a:lnTo>
                      <a:lnTo>
                        <a:pt x="33" y="59"/>
                      </a:lnTo>
                      <a:lnTo>
                        <a:pt x="76" y="32"/>
                      </a:lnTo>
                      <a:lnTo>
                        <a:pt x="141" y="11"/>
                      </a:lnTo>
                      <a:lnTo>
                        <a:pt x="185" y="0"/>
                      </a:lnTo>
                      <a:lnTo>
                        <a:pt x="257" y="5"/>
                      </a:lnTo>
                      <a:lnTo>
                        <a:pt x="598" y="212"/>
                      </a:lnTo>
                      <a:lnTo>
                        <a:pt x="609" y="253"/>
                      </a:lnTo>
                      <a:lnTo>
                        <a:pt x="598" y="288"/>
                      </a:lnTo>
                      <a:lnTo>
                        <a:pt x="555" y="333"/>
                      </a:lnTo>
                      <a:lnTo>
                        <a:pt x="479" y="367"/>
                      </a:lnTo>
                      <a:lnTo>
                        <a:pt x="398" y="381"/>
                      </a:lnTo>
                      <a:lnTo>
                        <a:pt x="344" y="381"/>
                      </a:lnTo>
                      <a:lnTo>
                        <a:pt x="7" y="155"/>
                      </a:lnTo>
                      <a:lnTo>
                        <a:pt x="0" y="115"/>
                      </a:lnTo>
                      <a:lnTo>
                        <a:pt x="0" y="121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" name="Freeform 11"/>
                <p:cNvSpPr>
                  <a:spLocks/>
                </p:cNvSpPr>
                <p:nvPr/>
              </p:nvSpPr>
              <p:spPr bwMode="auto">
                <a:xfrm>
                  <a:off x="1399" y="2400"/>
                  <a:ext cx="245" cy="138"/>
                </a:xfrm>
                <a:custGeom>
                  <a:avLst/>
                  <a:gdLst>
                    <a:gd name="T0" fmla="*/ 0 w 245"/>
                    <a:gd name="T1" fmla="*/ 130 h 138"/>
                    <a:gd name="T2" fmla="*/ 66 w 245"/>
                    <a:gd name="T3" fmla="*/ 137 h 138"/>
                    <a:gd name="T4" fmla="*/ 120 w 245"/>
                    <a:gd name="T5" fmla="*/ 125 h 138"/>
                    <a:gd name="T6" fmla="*/ 156 w 245"/>
                    <a:gd name="T7" fmla="*/ 112 h 138"/>
                    <a:gd name="T8" fmla="*/ 201 w 245"/>
                    <a:gd name="T9" fmla="*/ 91 h 138"/>
                    <a:gd name="T10" fmla="*/ 230 w 245"/>
                    <a:gd name="T11" fmla="*/ 68 h 138"/>
                    <a:gd name="T12" fmla="*/ 244 w 245"/>
                    <a:gd name="T13" fmla="*/ 30 h 138"/>
                    <a:gd name="T14" fmla="*/ 244 w 245"/>
                    <a:gd name="T15" fmla="*/ 6 h 138"/>
                    <a:gd name="T16" fmla="*/ 241 w 245"/>
                    <a:gd name="T17" fmla="*/ 0 h 13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45"/>
                    <a:gd name="T28" fmla="*/ 0 h 138"/>
                    <a:gd name="T29" fmla="*/ 245 w 245"/>
                    <a:gd name="T30" fmla="*/ 138 h 13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45" h="138">
                      <a:moveTo>
                        <a:pt x="0" y="130"/>
                      </a:moveTo>
                      <a:lnTo>
                        <a:pt x="66" y="137"/>
                      </a:lnTo>
                      <a:lnTo>
                        <a:pt x="120" y="125"/>
                      </a:lnTo>
                      <a:lnTo>
                        <a:pt x="156" y="112"/>
                      </a:lnTo>
                      <a:lnTo>
                        <a:pt x="201" y="91"/>
                      </a:lnTo>
                      <a:lnTo>
                        <a:pt x="230" y="68"/>
                      </a:lnTo>
                      <a:lnTo>
                        <a:pt x="244" y="30"/>
                      </a:lnTo>
                      <a:lnTo>
                        <a:pt x="244" y="6"/>
                      </a:lnTo>
                      <a:lnTo>
                        <a:pt x="241" y="0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" name="Freeform 13"/>
              <p:cNvSpPr>
                <a:spLocks/>
              </p:cNvSpPr>
              <p:nvPr/>
            </p:nvSpPr>
            <p:spPr bwMode="auto">
              <a:xfrm>
                <a:off x="731" y="2381"/>
                <a:ext cx="957" cy="450"/>
              </a:xfrm>
              <a:custGeom>
                <a:avLst/>
                <a:gdLst>
                  <a:gd name="T0" fmla="*/ 337 w 957"/>
                  <a:gd name="T1" fmla="*/ 18 h 450"/>
                  <a:gd name="T2" fmla="*/ 420 w 957"/>
                  <a:gd name="T3" fmla="*/ 0 h 450"/>
                  <a:gd name="T4" fmla="*/ 465 w 957"/>
                  <a:gd name="T5" fmla="*/ 20 h 450"/>
                  <a:gd name="T6" fmla="*/ 465 w 957"/>
                  <a:gd name="T7" fmla="*/ 68 h 450"/>
                  <a:gd name="T8" fmla="*/ 391 w 957"/>
                  <a:gd name="T9" fmla="*/ 120 h 450"/>
                  <a:gd name="T10" fmla="*/ 268 w 957"/>
                  <a:gd name="T11" fmla="*/ 148 h 450"/>
                  <a:gd name="T12" fmla="*/ 171 w 957"/>
                  <a:gd name="T13" fmla="*/ 198 h 450"/>
                  <a:gd name="T14" fmla="*/ 109 w 957"/>
                  <a:gd name="T15" fmla="*/ 257 h 450"/>
                  <a:gd name="T16" fmla="*/ 76 w 957"/>
                  <a:gd name="T17" fmla="*/ 305 h 450"/>
                  <a:gd name="T18" fmla="*/ 76 w 957"/>
                  <a:gd name="T19" fmla="*/ 346 h 450"/>
                  <a:gd name="T20" fmla="*/ 116 w 957"/>
                  <a:gd name="T21" fmla="*/ 390 h 450"/>
                  <a:gd name="T22" fmla="*/ 214 w 957"/>
                  <a:gd name="T23" fmla="*/ 410 h 450"/>
                  <a:gd name="T24" fmla="*/ 294 w 957"/>
                  <a:gd name="T25" fmla="*/ 415 h 450"/>
                  <a:gd name="T26" fmla="*/ 413 w 957"/>
                  <a:gd name="T27" fmla="*/ 410 h 450"/>
                  <a:gd name="T28" fmla="*/ 566 w 957"/>
                  <a:gd name="T29" fmla="*/ 383 h 450"/>
                  <a:gd name="T30" fmla="*/ 662 w 957"/>
                  <a:gd name="T31" fmla="*/ 326 h 450"/>
                  <a:gd name="T32" fmla="*/ 725 w 957"/>
                  <a:gd name="T33" fmla="*/ 280 h 450"/>
                  <a:gd name="T34" fmla="*/ 707 w 957"/>
                  <a:gd name="T35" fmla="*/ 237 h 450"/>
                  <a:gd name="T36" fmla="*/ 714 w 957"/>
                  <a:gd name="T37" fmla="*/ 209 h 450"/>
                  <a:gd name="T38" fmla="*/ 779 w 957"/>
                  <a:gd name="T39" fmla="*/ 226 h 450"/>
                  <a:gd name="T40" fmla="*/ 848 w 957"/>
                  <a:gd name="T41" fmla="*/ 226 h 450"/>
                  <a:gd name="T42" fmla="*/ 899 w 957"/>
                  <a:gd name="T43" fmla="*/ 198 h 450"/>
                  <a:gd name="T44" fmla="*/ 931 w 957"/>
                  <a:gd name="T45" fmla="*/ 178 h 450"/>
                  <a:gd name="T46" fmla="*/ 953 w 957"/>
                  <a:gd name="T47" fmla="*/ 182 h 450"/>
                  <a:gd name="T48" fmla="*/ 956 w 957"/>
                  <a:gd name="T49" fmla="*/ 196 h 450"/>
                  <a:gd name="T50" fmla="*/ 935 w 957"/>
                  <a:gd name="T51" fmla="*/ 237 h 450"/>
                  <a:gd name="T52" fmla="*/ 935 w 957"/>
                  <a:gd name="T53" fmla="*/ 274 h 450"/>
                  <a:gd name="T54" fmla="*/ 909 w 957"/>
                  <a:gd name="T55" fmla="*/ 301 h 450"/>
                  <a:gd name="T56" fmla="*/ 848 w 957"/>
                  <a:gd name="T57" fmla="*/ 321 h 450"/>
                  <a:gd name="T58" fmla="*/ 794 w 957"/>
                  <a:gd name="T59" fmla="*/ 321 h 450"/>
                  <a:gd name="T60" fmla="*/ 736 w 957"/>
                  <a:gd name="T61" fmla="*/ 326 h 450"/>
                  <a:gd name="T62" fmla="*/ 620 w 957"/>
                  <a:gd name="T63" fmla="*/ 387 h 450"/>
                  <a:gd name="T64" fmla="*/ 532 w 957"/>
                  <a:gd name="T65" fmla="*/ 421 h 450"/>
                  <a:gd name="T66" fmla="*/ 398 w 957"/>
                  <a:gd name="T67" fmla="*/ 444 h 450"/>
                  <a:gd name="T68" fmla="*/ 257 w 957"/>
                  <a:gd name="T69" fmla="*/ 449 h 450"/>
                  <a:gd name="T70" fmla="*/ 152 w 957"/>
                  <a:gd name="T71" fmla="*/ 435 h 450"/>
                  <a:gd name="T72" fmla="*/ 73 w 957"/>
                  <a:gd name="T73" fmla="*/ 417 h 450"/>
                  <a:gd name="T74" fmla="*/ 19 w 957"/>
                  <a:gd name="T75" fmla="*/ 380 h 450"/>
                  <a:gd name="T76" fmla="*/ 0 w 957"/>
                  <a:gd name="T77" fmla="*/ 339 h 450"/>
                  <a:gd name="T78" fmla="*/ 0 w 957"/>
                  <a:gd name="T79" fmla="*/ 278 h 450"/>
                  <a:gd name="T80" fmla="*/ 33 w 957"/>
                  <a:gd name="T81" fmla="*/ 237 h 450"/>
                  <a:gd name="T82" fmla="*/ 73 w 957"/>
                  <a:gd name="T83" fmla="*/ 196 h 450"/>
                  <a:gd name="T84" fmla="*/ 127 w 957"/>
                  <a:gd name="T85" fmla="*/ 150 h 450"/>
                  <a:gd name="T86" fmla="*/ 207 w 957"/>
                  <a:gd name="T87" fmla="*/ 115 h 450"/>
                  <a:gd name="T88" fmla="*/ 257 w 957"/>
                  <a:gd name="T89" fmla="*/ 75 h 450"/>
                  <a:gd name="T90" fmla="*/ 294 w 957"/>
                  <a:gd name="T91" fmla="*/ 41 h 450"/>
                  <a:gd name="T92" fmla="*/ 337 w 957"/>
                  <a:gd name="T93" fmla="*/ 18 h 45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957"/>
                  <a:gd name="T142" fmla="*/ 0 h 450"/>
                  <a:gd name="T143" fmla="*/ 957 w 957"/>
                  <a:gd name="T144" fmla="*/ 450 h 45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957" h="450">
                    <a:moveTo>
                      <a:pt x="337" y="18"/>
                    </a:moveTo>
                    <a:lnTo>
                      <a:pt x="420" y="0"/>
                    </a:lnTo>
                    <a:lnTo>
                      <a:pt x="465" y="20"/>
                    </a:lnTo>
                    <a:lnTo>
                      <a:pt x="465" y="68"/>
                    </a:lnTo>
                    <a:lnTo>
                      <a:pt x="391" y="120"/>
                    </a:lnTo>
                    <a:lnTo>
                      <a:pt x="268" y="148"/>
                    </a:lnTo>
                    <a:lnTo>
                      <a:pt x="171" y="198"/>
                    </a:lnTo>
                    <a:lnTo>
                      <a:pt x="109" y="257"/>
                    </a:lnTo>
                    <a:lnTo>
                      <a:pt x="76" y="305"/>
                    </a:lnTo>
                    <a:lnTo>
                      <a:pt x="76" y="346"/>
                    </a:lnTo>
                    <a:lnTo>
                      <a:pt x="116" y="390"/>
                    </a:lnTo>
                    <a:lnTo>
                      <a:pt x="214" y="410"/>
                    </a:lnTo>
                    <a:lnTo>
                      <a:pt x="294" y="415"/>
                    </a:lnTo>
                    <a:lnTo>
                      <a:pt x="413" y="410"/>
                    </a:lnTo>
                    <a:lnTo>
                      <a:pt x="566" y="383"/>
                    </a:lnTo>
                    <a:lnTo>
                      <a:pt x="662" y="326"/>
                    </a:lnTo>
                    <a:lnTo>
                      <a:pt x="725" y="280"/>
                    </a:lnTo>
                    <a:lnTo>
                      <a:pt x="707" y="237"/>
                    </a:lnTo>
                    <a:lnTo>
                      <a:pt x="714" y="209"/>
                    </a:lnTo>
                    <a:lnTo>
                      <a:pt x="779" y="226"/>
                    </a:lnTo>
                    <a:lnTo>
                      <a:pt x="848" y="226"/>
                    </a:lnTo>
                    <a:lnTo>
                      <a:pt x="899" y="198"/>
                    </a:lnTo>
                    <a:lnTo>
                      <a:pt x="931" y="178"/>
                    </a:lnTo>
                    <a:lnTo>
                      <a:pt x="953" y="182"/>
                    </a:lnTo>
                    <a:lnTo>
                      <a:pt x="956" y="196"/>
                    </a:lnTo>
                    <a:lnTo>
                      <a:pt x="935" y="237"/>
                    </a:lnTo>
                    <a:lnTo>
                      <a:pt x="935" y="274"/>
                    </a:lnTo>
                    <a:lnTo>
                      <a:pt x="909" y="301"/>
                    </a:lnTo>
                    <a:lnTo>
                      <a:pt x="848" y="321"/>
                    </a:lnTo>
                    <a:lnTo>
                      <a:pt x="794" y="321"/>
                    </a:lnTo>
                    <a:lnTo>
                      <a:pt x="736" y="326"/>
                    </a:lnTo>
                    <a:lnTo>
                      <a:pt x="620" y="387"/>
                    </a:lnTo>
                    <a:lnTo>
                      <a:pt x="532" y="421"/>
                    </a:lnTo>
                    <a:lnTo>
                      <a:pt x="398" y="444"/>
                    </a:lnTo>
                    <a:lnTo>
                      <a:pt x="257" y="449"/>
                    </a:lnTo>
                    <a:lnTo>
                      <a:pt x="152" y="435"/>
                    </a:lnTo>
                    <a:lnTo>
                      <a:pt x="73" y="417"/>
                    </a:lnTo>
                    <a:lnTo>
                      <a:pt x="19" y="380"/>
                    </a:lnTo>
                    <a:lnTo>
                      <a:pt x="0" y="339"/>
                    </a:lnTo>
                    <a:lnTo>
                      <a:pt x="0" y="278"/>
                    </a:lnTo>
                    <a:lnTo>
                      <a:pt x="33" y="237"/>
                    </a:lnTo>
                    <a:lnTo>
                      <a:pt x="73" y="196"/>
                    </a:lnTo>
                    <a:lnTo>
                      <a:pt x="127" y="150"/>
                    </a:lnTo>
                    <a:lnTo>
                      <a:pt x="207" y="115"/>
                    </a:lnTo>
                    <a:lnTo>
                      <a:pt x="257" y="75"/>
                    </a:lnTo>
                    <a:lnTo>
                      <a:pt x="294" y="41"/>
                    </a:lnTo>
                    <a:lnTo>
                      <a:pt x="337" y="18"/>
                    </a:lnTo>
                  </a:path>
                </a:pathLst>
              </a:custGeom>
              <a:solidFill>
                <a:srgbClr val="FFF901"/>
              </a:solidFill>
              <a:ln w="12700" cap="rnd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auto">
              <a:xfrm>
                <a:off x="1251" y="2944"/>
                <a:ext cx="433" cy="643"/>
              </a:xfrm>
              <a:custGeom>
                <a:avLst/>
                <a:gdLst>
                  <a:gd name="T0" fmla="*/ 33 w 433"/>
                  <a:gd name="T1" fmla="*/ 0 h 643"/>
                  <a:gd name="T2" fmla="*/ 109 w 433"/>
                  <a:gd name="T3" fmla="*/ 28 h 643"/>
                  <a:gd name="T4" fmla="*/ 185 w 433"/>
                  <a:gd name="T5" fmla="*/ 108 h 643"/>
                  <a:gd name="T6" fmla="*/ 237 w 433"/>
                  <a:gd name="T7" fmla="*/ 162 h 643"/>
                  <a:gd name="T8" fmla="*/ 273 w 433"/>
                  <a:gd name="T9" fmla="*/ 227 h 643"/>
                  <a:gd name="T10" fmla="*/ 313 w 433"/>
                  <a:gd name="T11" fmla="*/ 288 h 643"/>
                  <a:gd name="T12" fmla="*/ 345 w 433"/>
                  <a:gd name="T13" fmla="*/ 361 h 643"/>
                  <a:gd name="T14" fmla="*/ 345 w 433"/>
                  <a:gd name="T15" fmla="*/ 412 h 643"/>
                  <a:gd name="T16" fmla="*/ 295 w 433"/>
                  <a:gd name="T17" fmla="*/ 453 h 643"/>
                  <a:gd name="T18" fmla="*/ 261 w 433"/>
                  <a:gd name="T19" fmla="*/ 494 h 643"/>
                  <a:gd name="T20" fmla="*/ 203 w 433"/>
                  <a:gd name="T21" fmla="*/ 526 h 643"/>
                  <a:gd name="T22" fmla="*/ 181 w 433"/>
                  <a:gd name="T23" fmla="*/ 556 h 643"/>
                  <a:gd name="T24" fmla="*/ 208 w 433"/>
                  <a:gd name="T25" fmla="*/ 574 h 643"/>
                  <a:gd name="T26" fmla="*/ 248 w 433"/>
                  <a:gd name="T27" fmla="*/ 576 h 643"/>
                  <a:gd name="T28" fmla="*/ 338 w 433"/>
                  <a:gd name="T29" fmla="*/ 583 h 643"/>
                  <a:gd name="T30" fmla="*/ 400 w 433"/>
                  <a:gd name="T31" fmla="*/ 601 h 643"/>
                  <a:gd name="T32" fmla="*/ 432 w 433"/>
                  <a:gd name="T33" fmla="*/ 617 h 643"/>
                  <a:gd name="T34" fmla="*/ 411 w 433"/>
                  <a:gd name="T35" fmla="*/ 638 h 643"/>
                  <a:gd name="T36" fmla="*/ 356 w 433"/>
                  <a:gd name="T37" fmla="*/ 642 h 643"/>
                  <a:gd name="T38" fmla="*/ 284 w 433"/>
                  <a:gd name="T39" fmla="*/ 624 h 643"/>
                  <a:gd name="T40" fmla="*/ 239 w 433"/>
                  <a:gd name="T41" fmla="*/ 608 h 643"/>
                  <a:gd name="T42" fmla="*/ 149 w 433"/>
                  <a:gd name="T43" fmla="*/ 594 h 643"/>
                  <a:gd name="T44" fmla="*/ 127 w 433"/>
                  <a:gd name="T45" fmla="*/ 590 h 643"/>
                  <a:gd name="T46" fmla="*/ 116 w 433"/>
                  <a:gd name="T47" fmla="*/ 569 h 643"/>
                  <a:gd name="T48" fmla="*/ 131 w 433"/>
                  <a:gd name="T49" fmla="*/ 539 h 643"/>
                  <a:gd name="T50" fmla="*/ 203 w 433"/>
                  <a:gd name="T51" fmla="*/ 487 h 643"/>
                  <a:gd name="T52" fmla="*/ 239 w 433"/>
                  <a:gd name="T53" fmla="*/ 453 h 643"/>
                  <a:gd name="T54" fmla="*/ 284 w 433"/>
                  <a:gd name="T55" fmla="*/ 389 h 643"/>
                  <a:gd name="T56" fmla="*/ 295 w 433"/>
                  <a:gd name="T57" fmla="*/ 357 h 643"/>
                  <a:gd name="T58" fmla="*/ 250 w 433"/>
                  <a:gd name="T59" fmla="*/ 275 h 643"/>
                  <a:gd name="T60" fmla="*/ 172 w 433"/>
                  <a:gd name="T61" fmla="*/ 190 h 643"/>
                  <a:gd name="T62" fmla="*/ 94 w 433"/>
                  <a:gd name="T63" fmla="*/ 135 h 643"/>
                  <a:gd name="T64" fmla="*/ 55 w 433"/>
                  <a:gd name="T65" fmla="*/ 94 h 643"/>
                  <a:gd name="T66" fmla="*/ 11 w 433"/>
                  <a:gd name="T67" fmla="*/ 69 h 643"/>
                  <a:gd name="T68" fmla="*/ 0 w 433"/>
                  <a:gd name="T69" fmla="*/ 32 h 643"/>
                  <a:gd name="T70" fmla="*/ 33 w 433"/>
                  <a:gd name="T71" fmla="*/ 0 h 643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33"/>
                  <a:gd name="T109" fmla="*/ 0 h 643"/>
                  <a:gd name="T110" fmla="*/ 433 w 433"/>
                  <a:gd name="T111" fmla="*/ 643 h 643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33" h="643">
                    <a:moveTo>
                      <a:pt x="33" y="0"/>
                    </a:moveTo>
                    <a:lnTo>
                      <a:pt x="109" y="28"/>
                    </a:lnTo>
                    <a:lnTo>
                      <a:pt x="185" y="108"/>
                    </a:lnTo>
                    <a:lnTo>
                      <a:pt x="237" y="162"/>
                    </a:lnTo>
                    <a:lnTo>
                      <a:pt x="273" y="227"/>
                    </a:lnTo>
                    <a:lnTo>
                      <a:pt x="313" y="288"/>
                    </a:lnTo>
                    <a:lnTo>
                      <a:pt x="345" y="361"/>
                    </a:lnTo>
                    <a:lnTo>
                      <a:pt x="345" y="412"/>
                    </a:lnTo>
                    <a:lnTo>
                      <a:pt x="295" y="453"/>
                    </a:lnTo>
                    <a:lnTo>
                      <a:pt x="261" y="494"/>
                    </a:lnTo>
                    <a:lnTo>
                      <a:pt x="203" y="526"/>
                    </a:lnTo>
                    <a:lnTo>
                      <a:pt x="181" y="556"/>
                    </a:lnTo>
                    <a:lnTo>
                      <a:pt x="208" y="574"/>
                    </a:lnTo>
                    <a:lnTo>
                      <a:pt x="248" y="576"/>
                    </a:lnTo>
                    <a:lnTo>
                      <a:pt x="338" y="583"/>
                    </a:lnTo>
                    <a:lnTo>
                      <a:pt x="400" y="601"/>
                    </a:lnTo>
                    <a:lnTo>
                      <a:pt x="432" y="617"/>
                    </a:lnTo>
                    <a:lnTo>
                      <a:pt x="411" y="638"/>
                    </a:lnTo>
                    <a:lnTo>
                      <a:pt x="356" y="642"/>
                    </a:lnTo>
                    <a:lnTo>
                      <a:pt x="284" y="624"/>
                    </a:lnTo>
                    <a:lnTo>
                      <a:pt x="239" y="608"/>
                    </a:lnTo>
                    <a:lnTo>
                      <a:pt x="149" y="594"/>
                    </a:lnTo>
                    <a:lnTo>
                      <a:pt x="127" y="590"/>
                    </a:lnTo>
                    <a:lnTo>
                      <a:pt x="116" y="569"/>
                    </a:lnTo>
                    <a:lnTo>
                      <a:pt x="131" y="539"/>
                    </a:lnTo>
                    <a:lnTo>
                      <a:pt x="203" y="487"/>
                    </a:lnTo>
                    <a:lnTo>
                      <a:pt x="239" y="453"/>
                    </a:lnTo>
                    <a:lnTo>
                      <a:pt x="284" y="389"/>
                    </a:lnTo>
                    <a:lnTo>
                      <a:pt x="295" y="357"/>
                    </a:lnTo>
                    <a:lnTo>
                      <a:pt x="250" y="275"/>
                    </a:lnTo>
                    <a:lnTo>
                      <a:pt x="172" y="190"/>
                    </a:lnTo>
                    <a:lnTo>
                      <a:pt x="94" y="135"/>
                    </a:lnTo>
                    <a:lnTo>
                      <a:pt x="55" y="94"/>
                    </a:lnTo>
                    <a:lnTo>
                      <a:pt x="11" y="69"/>
                    </a:lnTo>
                    <a:lnTo>
                      <a:pt x="0" y="32"/>
                    </a:lnTo>
                    <a:lnTo>
                      <a:pt x="33" y="0"/>
                    </a:lnTo>
                  </a:path>
                </a:pathLst>
              </a:custGeom>
              <a:solidFill>
                <a:srgbClr val="FFF901"/>
              </a:solidFill>
              <a:ln w="12700" cap="rnd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auto">
              <a:xfrm>
                <a:off x="801" y="2942"/>
                <a:ext cx="391" cy="598"/>
              </a:xfrm>
              <a:custGeom>
                <a:avLst/>
                <a:gdLst>
                  <a:gd name="T0" fmla="*/ 217 w 391"/>
                  <a:gd name="T1" fmla="*/ 57 h 598"/>
                  <a:gd name="T2" fmla="*/ 296 w 391"/>
                  <a:gd name="T3" fmla="*/ 7 h 598"/>
                  <a:gd name="T4" fmla="*/ 384 w 391"/>
                  <a:gd name="T5" fmla="*/ 0 h 598"/>
                  <a:gd name="T6" fmla="*/ 390 w 391"/>
                  <a:gd name="T7" fmla="*/ 43 h 598"/>
                  <a:gd name="T8" fmla="*/ 339 w 391"/>
                  <a:gd name="T9" fmla="*/ 75 h 598"/>
                  <a:gd name="T10" fmla="*/ 265 w 391"/>
                  <a:gd name="T11" fmla="*/ 99 h 598"/>
                  <a:gd name="T12" fmla="*/ 206 w 391"/>
                  <a:gd name="T13" fmla="*/ 139 h 598"/>
                  <a:gd name="T14" fmla="*/ 195 w 391"/>
                  <a:gd name="T15" fmla="*/ 194 h 598"/>
                  <a:gd name="T16" fmla="*/ 206 w 391"/>
                  <a:gd name="T17" fmla="*/ 273 h 598"/>
                  <a:gd name="T18" fmla="*/ 238 w 391"/>
                  <a:gd name="T19" fmla="*/ 413 h 598"/>
                  <a:gd name="T20" fmla="*/ 274 w 391"/>
                  <a:gd name="T21" fmla="*/ 499 h 598"/>
                  <a:gd name="T22" fmla="*/ 314 w 391"/>
                  <a:gd name="T23" fmla="*/ 561 h 598"/>
                  <a:gd name="T24" fmla="*/ 307 w 391"/>
                  <a:gd name="T25" fmla="*/ 590 h 598"/>
                  <a:gd name="T26" fmla="*/ 265 w 391"/>
                  <a:gd name="T27" fmla="*/ 594 h 598"/>
                  <a:gd name="T28" fmla="*/ 188 w 391"/>
                  <a:gd name="T29" fmla="*/ 581 h 598"/>
                  <a:gd name="T30" fmla="*/ 101 w 391"/>
                  <a:gd name="T31" fmla="*/ 581 h 598"/>
                  <a:gd name="T32" fmla="*/ 54 w 391"/>
                  <a:gd name="T33" fmla="*/ 597 h 598"/>
                  <a:gd name="T34" fmla="*/ 11 w 391"/>
                  <a:gd name="T35" fmla="*/ 590 h 598"/>
                  <a:gd name="T36" fmla="*/ 0 w 391"/>
                  <a:gd name="T37" fmla="*/ 556 h 598"/>
                  <a:gd name="T38" fmla="*/ 43 w 391"/>
                  <a:gd name="T39" fmla="*/ 549 h 598"/>
                  <a:gd name="T40" fmla="*/ 130 w 391"/>
                  <a:gd name="T41" fmla="*/ 549 h 598"/>
                  <a:gd name="T42" fmla="*/ 260 w 391"/>
                  <a:gd name="T43" fmla="*/ 567 h 598"/>
                  <a:gd name="T44" fmla="*/ 265 w 391"/>
                  <a:gd name="T45" fmla="*/ 561 h 598"/>
                  <a:gd name="T46" fmla="*/ 253 w 391"/>
                  <a:gd name="T47" fmla="*/ 534 h 598"/>
                  <a:gd name="T48" fmla="*/ 206 w 391"/>
                  <a:gd name="T49" fmla="*/ 431 h 598"/>
                  <a:gd name="T50" fmla="*/ 184 w 391"/>
                  <a:gd name="T51" fmla="*/ 349 h 598"/>
                  <a:gd name="T52" fmla="*/ 152 w 391"/>
                  <a:gd name="T53" fmla="*/ 248 h 598"/>
                  <a:gd name="T54" fmla="*/ 152 w 391"/>
                  <a:gd name="T55" fmla="*/ 178 h 598"/>
                  <a:gd name="T56" fmla="*/ 155 w 391"/>
                  <a:gd name="T57" fmla="*/ 123 h 598"/>
                  <a:gd name="T58" fmla="*/ 173 w 391"/>
                  <a:gd name="T59" fmla="*/ 84 h 598"/>
                  <a:gd name="T60" fmla="*/ 217 w 391"/>
                  <a:gd name="T61" fmla="*/ 57 h 598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391"/>
                  <a:gd name="T94" fmla="*/ 0 h 598"/>
                  <a:gd name="T95" fmla="*/ 391 w 391"/>
                  <a:gd name="T96" fmla="*/ 598 h 598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391" h="598">
                    <a:moveTo>
                      <a:pt x="217" y="57"/>
                    </a:moveTo>
                    <a:lnTo>
                      <a:pt x="296" y="7"/>
                    </a:lnTo>
                    <a:lnTo>
                      <a:pt x="384" y="0"/>
                    </a:lnTo>
                    <a:lnTo>
                      <a:pt x="390" y="43"/>
                    </a:lnTo>
                    <a:lnTo>
                      <a:pt x="339" y="75"/>
                    </a:lnTo>
                    <a:lnTo>
                      <a:pt x="265" y="99"/>
                    </a:lnTo>
                    <a:lnTo>
                      <a:pt x="206" y="139"/>
                    </a:lnTo>
                    <a:lnTo>
                      <a:pt x="195" y="194"/>
                    </a:lnTo>
                    <a:lnTo>
                      <a:pt x="206" y="273"/>
                    </a:lnTo>
                    <a:lnTo>
                      <a:pt x="238" y="413"/>
                    </a:lnTo>
                    <a:lnTo>
                      <a:pt x="274" y="499"/>
                    </a:lnTo>
                    <a:lnTo>
                      <a:pt x="314" y="561"/>
                    </a:lnTo>
                    <a:lnTo>
                      <a:pt x="307" y="590"/>
                    </a:lnTo>
                    <a:lnTo>
                      <a:pt x="265" y="594"/>
                    </a:lnTo>
                    <a:lnTo>
                      <a:pt x="188" y="581"/>
                    </a:lnTo>
                    <a:lnTo>
                      <a:pt x="101" y="581"/>
                    </a:lnTo>
                    <a:lnTo>
                      <a:pt x="54" y="597"/>
                    </a:lnTo>
                    <a:lnTo>
                      <a:pt x="11" y="590"/>
                    </a:lnTo>
                    <a:lnTo>
                      <a:pt x="0" y="556"/>
                    </a:lnTo>
                    <a:lnTo>
                      <a:pt x="43" y="549"/>
                    </a:lnTo>
                    <a:lnTo>
                      <a:pt x="130" y="549"/>
                    </a:lnTo>
                    <a:lnTo>
                      <a:pt x="260" y="567"/>
                    </a:lnTo>
                    <a:lnTo>
                      <a:pt x="265" y="561"/>
                    </a:lnTo>
                    <a:lnTo>
                      <a:pt x="253" y="534"/>
                    </a:lnTo>
                    <a:lnTo>
                      <a:pt x="206" y="431"/>
                    </a:lnTo>
                    <a:lnTo>
                      <a:pt x="184" y="349"/>
                    </a:lnTo>
                    <a:lnTo>
                      <a:pt x="152" y="248"/>
                    </a:lnTo>
                    <a:lnTo>
                      <a:pt x="152" y="178"/>
                    </a:lnTo>
                    <a:lnTo>
                      <a:pt x="155" y="123"/>
                    </a:lnTo>
                    <a:lnTo>
                      <a:pt x="173" y="84"/>
                    </a:lnTo>
                    <a:lnTo>
                      <a:pt x="217" y="57"/>
                    </a:lnTo>
                  </a:path>
                </a:pathLst>
              </a:custGeom>
              <a:solidFill>
                <a:srgbClr val="FFF901"/>
              </a:solidFill>
              <a:ln w="12700" cap="rnd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16"/>
              <p:cNvSpPr>
                <a:spLocks/>
              </p:cNvSpPr>
              <p:nvPr/>
            </p:nvSpPr>
            <p:spPr bwMode="auto">
              <a:xfrm>
                <a:off x="1186" y="2050"/>
                <a:ext cx="460" cy="322"/>
              </a:xfrm>
              <a:custGeom>
                <a:avLst/>
                <a:gdLst>
                  <a:gd name="T0" fmla="*/ 0 w 460"/>
                  <a:gd name="T1" fmla="*/ 287 h 322"/>
                  <a:gd name="T2" fmla="*/ 0 w 460"/>
                  <a:gd name="T3" fmla="*/ 215 h 322"/>
                  <a:gd name="T4" fmla="*/ 22 w 460"/>
                  <a:gd name="T5" fmla="*/ 136 h 322"/>
                  <a:gd name="T6" fmla="*/ 76 w 460"/>
                  <a:gd name="T7" fmla="*/ 73 h 322"/>
                  <a:gd name="T8" fmla="*/ 145 w 460"/>
                  <a:gd name="T9" fmla="*/ 34 h 322"/>
                  <a:gd name="T10" fmla="*/ 221 w 460"/>
                  <a:gd name="T11" fmla="*/ 4 h 322"/>
                  <a:gd name="T12" fmla="*/ 286 w 460"/>
                  <a:gd name="T13" fmla="*/ 0 h 322"/>
                  <a:gd name="T14" fmla="*/ 358 w 460"/>
                  <a:gd name="T15" fmla="*/ 11 h 322"/>
                  <a:gd name="T16" fmla="*/ 392 w 460"/>
                  <a:gd name="T17" fmla="*/ 38 h 322"/>
                  <a:gd name="T18" fmla="*/ 412 w 460"/>
                  <a:gd name="T19" fmla="*/ 73 h 322"/>
                  <a:gd name="T20" fmla="*/ 405 w 460"/>
                  <a:gd name="T21" fmla="*/ 109 h 322"/>
                  <a:gd name="T22" fmla="*/ 394 w 460"/>
                  <a:gd name="T23" fmla="*/ 151 h 322"/>
                  <a:gd name="T24" fmla="*/ 358 w 460"/>
                  <a:gd name="T25" fmla="*/ 184 h 322"/>
                  <a:gd name="T26" fmla="*/ 459 w 460"/>
                  <a:gd name="T27" fmla="*/ 263 h 322"/>
                  <a:gd name="T28" fmla="*/ 446 w 460"/>
                  <a:gd name="T29" fmla="*/ 284 h 322"/>
                  <a:gd name="T30" fmla="*/ 329 w 460"/>
                  <a:gd name="T31" fmla="*/ 223 h 322"/>
                  <a:gd name="T32" fmla="*/ 264 w 460"/>
                  <a:gd name="T33" fmla="*/ 270 h 322"/>
                  <a:gd name="T34" fmla="*/ 195 w 460"/>
                  <a:gd name="T35" fmla="*/ 304 h 322"/>
                  <a:gd name="T36" fmla="*/ 123 w 460"/>
                  <a:gd name="T37" fmla="*/ 321 h 322"/>
                  <a:gd name="T38" fmla="*/ 65 w 460"/>
                  <a:gd name="T39" fmla="*/ 321 h 322"/>
                  <a:gd name="T40" fmla="*/ 22 w 460"/>
                  <a:gd name="T41" fmla="*/ 307 h 322"/>
                  <a:gd name="T42" fmla="*/ 0 w 460"/>
                  <a:gd name="T43" fmla="*/ 287 h 32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60"/>
                  <a:gd name="T67" fmla="*/ 0 h 322"/>
                  <a:gd name="T68" fmla="*/ 460 w 460"/>
                  <a:gd name="T69" fmla="*/ 322 h 322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60" h="322">
                    <a:moveTo>
                      <a:pt x="0" y="287"/>
                    </a:moveTo>
                    <a:lnTo>
                      <a:pt x="0" y="215"/>
                    </a:lnTo>
                    <a:lnTo>
                      <a:pt x="22" y="136"/>
                    </a:lnTo>
                    <a:lnTo>
                      <a:pt x="76" y="73"/>
                    </a:lnTo>
                    <a:lnTo>
                      <a:pt x="145" y="34"/>
                    </a:lnTo>
                    <a:lnTo>
                      <a:pt x="221" y="4"/>
                    </a:lnTo>
                    <a:lnTo>
                      <a:pt x="286" y="0"/>
                    </a:lnTo>
                    <a:lnTo>
                      <a:pt x="358" y="11"/>
                    </a:lnTo>
                    <a:lnTo>
                      <a:pt x="392" y="38"/>
                    </a:lnTo>
                    <a:lnTo>
                      <a:pt x="412" y="73"/>
                    </a:lnTo>
                    <a:lnTo>
                      <a:pt x="405" y="109"/>
                    </a:lnTo>
                    <a:lnTo>
                      <a:pt x="394" y="151"/>
                    </a:lnTo>
                    <a:lnTo>
                      <a:pt x="358" y="184"/>
                    </a:lnTo>
                    <a:lnTo>
                      <a:pt x="459" y="263"/>
                    </a:lnTo>
                    <a:lnTo>
                      <a:pt x="446" y="284"/>
                    </a:lnTo>
                    <a:lnTo>
                      <a:pt x="329" y="223"/>
                    </a:lnTo>
                    <a:lnTo>
                      <a:pt x="264" y="270"/>
                    </a:lnTo>
                    <a:lnTo>
                      <a:pt x="195" y="304"/>
                    </a:lnTo>
                    <a:lnTo>
                      <a:pt x="123" y="321"/>
                    </a:lnTo>
                    <a:lnTo>
                      <a:pt x="65" y="321"/>
                    </a:lnTo>
                    <a:lnTo>
                      <a:pt x="22" y="307"/>
                    </a:lnTo>
                    <a:lnTo>
                      <a:pt x="0" y="287"/>
                    </a:lnTo>
                  </a:path>
                </a:pathLst>
              </a:custGeom>
              <a:solidFill>
                <a:srgbClr val="FFF901"/>
              </a:solidFill>
              <a:ln w="12700" cap="rnd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17"/>
              <p:cNvSpPr>
                <a:spLocks/>
              </p:cNvSpPr>
              <p:nvPr/>
            </p:nvSpPr>
            <p:spPr bwMode="auto">
              <a:xfrm>
                <a:off x="4413" y="2410"/>
                <a:ext cx="418" cy="667"/>
              </a:xfrm>
              <a:custGeom>
                <a:avLst/>
                <a:gdLst>
                  <a:gd name="T0" fmla="*/ 275 w 418"/>
                  <a:gd name="T1" fmla="*/ 64 h 667"/>
                  <a:gd name="T2" fmla="*/ 199 w 418"/>
                  <a:gd name="T3" fmla="*/ 16 h 667"/>
                  <a:gd name="T4" fmla="*/ 108 w 418"/>
                  <a:gd name="T5" fmla="*/ 0 h 667"/>
                  <a:gd name="T6" fmla="*/ 43 w 418"/>
                  <a:gd name="T7" fmla="*/ 3 h 667"/>
                  <a:gd name="T8" fmla="*/ 32 w 418"/>
                  <a:gd name="T9" fmla="*/ 42 h 667"/>
                  <a:gd name="T10" fmla="*/ 36 w 418"/>
                  <a:gd name="T11" fmla="*/ 95 h 667"/>
                  <a:gd name="T12" fmla="*/ 108 w 418"/>
                  <a:gd name="T13" fmla="*/ 157 h 667"/>
                  <a:gd name="T14" fmla="*/ 152 w 418"/>
                  <a:gd name="T15" fmla="*/ 250 h 667"/>
                  <a:gd name="T16" fmla="*/ 155 w 418"/>
                  <a:gd name="T17" fmla="*/ 342 h 667"/>
                  <a:gd name="T18" fmla="*/ 123 w 418"/>
                  <a:gd name="T19" fmla="*/ 428 h 667"/>
                  <a:gd name="T20" fmla="*/ 79 w 418"/>
                  <a:gd name="T21" fmla="*/ 506 h 667"/>
                  <a:gd name="T22" fmla="*/ 0 w 418"/>
                  <a:gd name="T23" fmla="*/ 573 h 667"/>
                  <a:gd name="T24" fmla="*/ 0 w 418"/>
                  <a:gd name="T25" fmla="*/ 594 h 667"/>
                  <a:gd name="T26" fmla="*/ 11 w 418"/>
                  <a:gd name="T27" fmla="*/ 642 h 667"/>
                  <a:gd name="T28" fmla="*/ 69 w 418"/>
                  <a:gd name="T29" fmla="*/ 663 h 667"/>
                  <a:gd name="T30" fmla="*/ 134 w 418"/>
                  <a:gd name="T31" fmla="*/ 666 h 667"/>
                  <a:gd name="T32" fmla="*/ 242 w 418"/>
                  <a:gd name="T33" fmla="*/ 649 h 667"/>
                  <a:gd name="T34" fmla="*/ 325 w 418"/>
                  <a:gd name="T35" fmla="*/ 594 h 667"/>
                  <a:gd name="T36" fmla="*/ 370 w 418"/>
                  <a:gd name="T37" fmla="*/ 499 h 667"/>
                  <a:gd name="T38" fmla="*/ 401 w 418"/>
                  <a:gd name="T39" fmla="*/ 437 h 667"/>
                  <a:gd name="T40" fmla="*/ 417 w 418"/>
                  <a:gd name="T41" fmla="*/ 357 h 667"/>
                  <a:gd name="T42" fmla="*/ 406 w 418"/>
                  <a:gd name="T43" fmla="*/ 250 h 667"/>
                  <a:gd name="T44" fmla="*/ 370 w 418"/>
                  <a:gd name="T45" fmla="*/ 159 h 667"/>
                  <a:gd name="T46" fmla="*/ 325 w 418"/>
                  <a:gd name="T47" fmla="*/ 100 h 667"/>
                  <a:gd name="T48" fmla="*/ 275 w 418"/>
                  <a:gd name="T49" fmla="*/ 64 h 66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18"/>
                  <a:gd name="T76" fmla="*/ 0 h 667"/>
                  <a:gd name="T77" fmla="*/ 418 w 418"/>
                  <a:gd name="T78" fmla="*/ 667 h 66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18" h="667">
                    <a:moveTo>
                      <a:pt x="275" y="64"/>
                    </a:moveTo>
                    <a:lnTo>
                      <a:pt x="199" y="16"/>
                    </a:lnTo>
                    <a:lnTo>
                      <a:pt x="108" y="0"/>
                    </a:lnTo>
                    <a:lnTo>
                      <a:pt x="43" y="3"/>
                    </a:lnTo>
                    <a:lnTo>
                      <a:pt x="32" y="42"/>
                    </a:lnTo>
                    <a:lnTo>
                      <a:pt x="36" y="95"/>
                    </a:lnTo>
                    <a:lnTo>
                      <a:pt x="108" y="157"/>
                    </a:lnTo>
                    <a:lnTo>
                      <a:pt x="152" y="250"/>
                    </a:lnTo>
                    <a:lnTo>
                      <a:pt x="155" y="342"/>
                    </a:lnTo>
                    <a:lnTo>
                      <a:pt x="123" y="428"/>
                    </a:lnTo>
                    <a:lnTo>
                      <a:pt x="79" y="506"/>
                    </a:lnTo>
                    <a:lnTo>
                      <a:pt x="0" y="573"/>
                    </a:lnTo>
                    <a:lnTo>
                      <a:pt x="0" y="594"/>
                    </a:lnTo>
                    <a:lnTo>
                      <a:pt x="11" y="642"/>
                    </a:lnTo>
                    <a:lnTo>
                      <a:pt x="69" y="663"/>
                    </a:lnTo>
                    <a:lnTo>
                      <a:pt x="134" y="666"/>
                    </a:lnTo>
                    <a:lnTo>
                      <a:pt x="242" y="649"/>
                    </a:lnTo>
                    <a:lnTo>
                      <a:pt x="325" y="594"/>
                    </a:lnTo>
                    <a:lnTo>
                      <a:pt x="370" y="499"/>
                    </a:lnTo>
                    <a:lnTo>
                      <a:pt x="401" y="437"/>
                    </a:lnTo>
                    <a:lnTo>
                      <a:pt x="417" y="357"/>
                    </a:lnTo>
                    <a:lnTo>
                      <a:pt x="406" y="250"/>
                    </a:lnTo>
                    <a:lnTo>
                      <a:pt x="370" y="159"/>
                    </a:lnTo>
                    <a:lnTo>
                      <a:pt x="325" y="100"/>
                    </a:lnTo>
                    <a:lnTo>
                      <a:pt x="275" y="64"/>
                    </a:lnTo>
                  </a:path>
                </a:pathLst>
              </a:custGeom>
              <a:solidFill>
                <a:srgbClr val="FFF901"/>
              </a:solidFill>
              <a:ln w="12700" cap="rnd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Freeform 18"/>
              <p:cNvSpPr>
                <a:spLocks/>
              </p:cNvSpPr>
              <p:nvPr/>
            </p:nvSpPr>
            <p:spPr bwMode="auto">
              <a:xfrm>
                <a:off x="3877" y="2403"/>
                <a:ext cx="664" cy="459"/>
              </a:xfrm>
              <a:custGeom>
                <a:avLst/>
                <a:gdLst>
                  <a:gd name="T0" fmla="*/ 663 w 664"/>
                  <a:gd name="T1" fmla="*/ 33 h 459"/>
                  <a:gd name="T2" fmla="*/ 641 w 664"/>
                  <a:gd name="T3" fmla="*/ 0 h 459"/>
                  <a:gd name="T4" fmla="*/ 598 w 664"/>
                  <a:gd name="T5" fmla="*/ 0 h 459"/>
                  <a:gd name="T6" fmla="*/ 543 w 664"/>
                  <a:gd name="T7" fmla="*/ 36 h 459"/>
                  <a:gd name="T8" fmla="*/ 507 w 664"/>
                  <a:gd name="T9" fmla="*/ 122 h 459"/>
                  <a:gd name="T10" fmla="*/ 478 w 664"/>
                  <a:gd name="T11" fmla="*/ 222 h 459"/>
                  <a:gd name="T12" fmla="*/ 457 w 664"/>
                  <a:gd name="T13" fmla="*/ 327 h 459"/>
                  <a:gd name="T14" fmla="*/ 388 w 664"/>
                  <a:gd name="T15" fmla="*/ 406 h 459"/>
                  <a:gd name="T16" fmla="*/ 388 w 664"/>
                  <a:gd name="T17" fmla="*/ 407 h 459"/>
                  <a:gd name="T18" fmla="*/ 388 w 664"/>
                  <a:gd name="T19" fmla="*/ 422 h 459"/>
                  <a:gd name="T20" fmla="*/ 294 w 664"/>
                  <a:gd name="T21" fmla="*/ 413 h 459"/>
                  <a:gd name="T22" fmla="*/ 196 w 664"/>
                  <a:gd name="T23" fmla="*/ 372 h 459"/>
                  <a:gd name="T24" fmla="*/ 153 w 664"/>
                  <a:gd name="T25" fmla="*/ 334 h 459"/>
                  <a:gd name="T26" fmla="*/ 77 w 664"/>
                  <a:gd name="T27" fmla="*/ 229 h 459"/>
                  <a:gd name="T28" fmla="*/ 77 w 664"/>
                  <a:gd name="T29" fmla="*/ 191 h 459"/>
                  <a:gd name="T30" fmla="*/ 106 w 664"/>
                  <a:gd name="T31" fmla="*/ 155 h 459"/>
                  <a:gd name="T32" fmla="*/ 137 w 664"/>
                  <a:gd name="T33" fmla="*/ 105 h 459"/>
                  <a:gd name="T34" fmla="*/ 149 w 664"/>
                  <a:gd name="T35" fmla="*/ 86 h 459"/>
                  <a:gd name="T36" fmla="*/ 108 w 664"/>
                  <a:gd name="T37" fmla="*/ 77 h 459"/>
                  <a:gd name="T38" fmla="*/ 61 w 664"/>
                  <a:gd name="T39" fmla="*/ 78 h 459"/>
                  <a:gd name="T40" fmla="*/ 32 w 664"/>
                  <a:gd name="T41" fmla="*/ 98 h 459"/>
                  <a:gd name="T42" fmla="*/ 0 w 664"/>
                  <a:gd name="T43" fmla="*/ 141 h 459"/>
                  <a:gd name="T44" fmla="*/ 18 w 664"/>
                  <a:gd name="T45" fmla="*/ 219 h 459"/>
                  <a:gd name="T46" fmla="*/ 32 w 664"/>
                  <a:gd name="T47" fmla="*/ 262 h 459"/>
                  <a:gd name="T48" fmla="*/ 106 w 664"/>
                  <a:gd name="T49" fmla="*/ 351 h 459"/>
                  <a:gd name="T50" fmla="*/ 171 w 664"/>
                  <a:gd name="T51" fmla="*/ 416 h 459"/>
                  <a:gd name="T52" fmla="*/ 290 w 664"/>
                  <a:gd name="T53" fmla="*/ 444 h 459"/>
                  <a:gd name="T54" fmla="*/ 388 w 664"/>
                  <a:gd name="T55" fmla="*/ 458 h 459"/>
                  <a:gd name="T56" fmla="*/ 464 w 664"/>
                  <a:gd name="T57" fmla="*/ 434 h 459"/>
                  <a:gd name="T58" fmla="*/ 500 w 664"/>
                  <a:gd name="T59" fmla="*/ 351 h 459"/>
                  <a:gd name="T60" fmla="*/ 540 w 664"/>
                  <a:gd name="T61" fmla="*/ 248 h 459"/>
                  <a:gd name="T62" fmla="*/ 572 w 664"/>
                  <a:gd name="T63" fmla="*/ 172 h 459"/>
                  <a:gd name="T64" fmla="*/ 616 w 664"/>
                  <a:gd name="T65" fmla="*/ 129 h 459"/>
                  <a:gd name="T66" fmla="*/ 659 w 664"/>
                  <a:gd name="T67" fmla="*/ 86 h 459"/>
                  <a:gd name="T68" fmla="*/ 663 w 664"/>
                  <a:gd name="T69" fmla="*/ 33 h 45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664"/>
                  <a:gd name="T106" fmla="*/ 0 h 459"/>
                  <a:gd name="T107" fmla="*/ 664 w 664"/>
                  <a:gd name="T108" fmla="*/ 459 h 459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664" h="459">
                    <a:moveTo>
                      <a:pt x="663" y="33"/>
                    </a:moveTo>
                    <a:lnTo>
                      <a:pt x="641" y="0"/>
                    </a:lnTo>
                    <a:lnTo>
                      <a:pt x="598" y="0"/>
                    </a:lnTo>
                    <a:lnTo>
                      <a:pt x="543" y="36"/>
                    </a:lnTo>
                    <a:lnTo>
                      <a:pt x="507" y="122"/>
                    </a:lnTo>
                    <a:lnTo>
                      <a:pt x="478" y="222"/>
                    </a:lnTo>
                    <a:lnTo>
                      <a:pt x="457" y="327"/>
                    </a:lnTo>
                    <a:lnTo>
                      <a:pt x="388" y="406"/>
                    </a:lnTo>
                    <a:lnTo>
                      <a:pt x="388" y="407"/>
                    </a:lnTo>
                    <a:lnTo>
                      <a:pt x="388" y="422"/>
                    </a:lnTo>
                    <a:lnTo>
                      <a:pt x="294" y="413"/>
                    </a:lnTo>
                    <a:lnTo>
                      <a:pt x="196" y="372"/>
                    </a:lnTo>
                    <a:lnTo>
                      <a:pt x="153" y="334"/>
                    </a:lnTo>
                    <a:lnTo>
                      <a:pt x="77" y="229"/>
                    </a:lnTo>
                    <a:lnTo>
                      <a:pt x="77" y="191"/>
                    </a:lnTo>
                    <a:lnTo>
                      <a:pt x="106" y="155"/>
                    </a:lnTo>
                    <a:lnTo>
                      <a:pt x="137" y="105"/>
                    </a:lnTo>
                    <a:lnTo>
                      <a:pt x="149" y="86"/>
                    </a:lnTo>
                    <a:lnTo>
                      <a:pt x="108" y="77"/>
                    </a:lnTo>
                    <a:lnTo>
                      <a:pt x="61" y="78"/>
                    </a:lnTo>
                    <a:lnTo>
                      <a:pt x="32" y="98"/>
                    </a:lnTo>
                    <a:lnTo>
                      <a:pt x="0" y="141"/>
                    </a:lnTo>
                    <a:lnTo>
                      <a:pt x="18" y="219"/>
                    </a:lnTo>
                    <a:lnTo>
                      <a:pt x="32" y="262"/>
                    </a:lnTo>
                    <a:lnTo>
                      <a:pt x="106" y="351"/>
                    </a:lnTo>
                    <a:lnTo>
                      <a:pt x="171" y="416"/>
                    </a:lnTo>
                    <a:lnTo>
                      <a:pt x="290" y="444"/>
                    </a:lnTo>
                    <a:lnTo>
                      <a:pt x="388" y="458"/>
                    </a:lnTo>
                    <a:lnTo>
                      <a:pt x="464" y="434"/>
                    </a:lnTo>
                    <a:lnTo>
                      <a:pt x="500" y="351"/>
                    </a:lnTo>
                    <a:lnTo>
                      <a:pt x="540" y="248"/>
                    </a:lnTo>
                    <a:lnTo>
                      <a:pt x="572" y="172"/>
                    </a:lnTo>
                    <a:lnTo>
                      <a:pt x="616" y="129"/>
                    </a:lnTo>
                    <a:lnTo>
                      <a:pt x="659" y="86"/>
                    </a:lnTo>
                    <a:lnTo>
                      <a:pt x="663" y="33"/>
                    </a:lnTo>
                  </a:path>
                </a:pathLst>
              </a:custGeom>
              <a:solidFill>
                <a:srgbClr val="FFF901"/>
              </a:solidFill>
              <a:ln w="12700" cap="rnd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9" name="Group 22"/>
              <p:cNvGrpSpPr>
                <a:grpSpLocks/>
              </p:cNvGrpSpPr>
              <p:nvPr/>
            </p:nvGrpSpPr>
            <p:grpSpPr bwMode="auto">
              <a:xfrm>
                <a:off x="3782" y="2404"/>
                <a:ext cx="609" cy="400"/>
                <a:chOff x="3782" y="2404"/>
                <a:chExt cx="609" cy="400"/>
              </a:xfrm>
            </p:grpSpPr>
            <p:sp>
              <p:nvSpPr>
                <p:cNvPr id="25" name="Freeform 19"/>
                <p:cNvSpPr>
                  <a:spLocks/>
                </p:cNvSpPr>
                <p:nvPr/>
              </p:nvSpPr>
              <p:spPr bwMode="auto">
                <a:xfrm>
                  <a:off x="3782" y="2404"/>
                  <a:ext cx="609" cy="400"/>
                </a:xfrm>
                <a:custGeom>
                  <a:avLst/>
                  <a:gdLst>
                    <a:gd name="T0" fmla="*/ 599 w 609"/>
                    <a:gd name="T1" fmla="*/ 141 h 400"/>
                    <a:gd name="T2" fmla="*/ 599 w 609"/>
                    <a:gd name="T3" fmla="*/ 98 h 400"/>
                    <a:gd name="T4" fmla="*/ 574 w 609"/>
                    <a:gd name="T5" fmla="*/ 62 h 400"/>
                    <a:gd name="T6" fmla="*/ 531 w 609"/>
                    <a:gd name="T7" fmla="*/ 34 h 400"/>
                    <a:gd name="T8" fmla="*/ 466 w 609"/>
                    <a:gd name="T9" fmla="*/ 12 h 400"/>
                    <a:gd name="T10" fmla="*/ 422 w 609"/>
                    <a:gd name="T11" fmla="*/ 0 h 400"/>
                    <a:gd name="T12" fmla="*/ 350 w 609"/>
                    <a:gd name="T13" fmla="*/ 5 h 400"/>
                    <a:gd name="T14" fmla="*/ 10 w 609"/>
                    <a:gd name="T15" fmla="*/ 222 h 400"/>
                    <a:gd name="T16" fmla="*/ 0 w 609"/>
                    <a:gd name="T17" fmla="*/ 265 h 400"/>
                    <a:gd name="T18" fmla="*/ 10 w 609"/>
                    <a:gd name="T19" fmla="*/ 301 h 400"/>
                    <a:gd name="T20" fmla="*/ 54 w 609"/>
                    <a:gd name="T21" fmla="*/ 349 h 400"/>
                    <a:gd name="T22" fmla="*/ 130 w 609"/>
                    <a:gd name="T23" fmla="*/ 385 h 400"/>
                    <a:gd name="T24" fmla="*/ 209 w 609"/>
                    <a:gd name="T25" fmla="*/ 399 h 400"/>
                    <a:gd name="T26" fmla="*/ 263 w 609"/>
                    <a:gd name="T27" fmla="*/ 399 h 400"/>
                    <a:gd name="T28" fmla="*/ 599 w 609"/>
                    <a:gd name="T29" fmla="*/ 163 h 400"/>
                    <a:gd name="T30" fmla="*/ 608 w 609"/>
                    <a:gd name="T31" fmla="*/ 119 h 400"/>
                    <a:gd name="T32" fmla="*/ 608 w 609"/>
                    <a:gd name="T33" fmla="*/ 127 h 400"/>
                    <a:gd name="T34" fmla="*/ 599 w 609"/>
                    <a:gd name="T35" fmla="*/ 141 h 40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609"/>
                    <a:gd name="T55" fmla="*/ 0 h 400"/>
                    <a:gd name="T56" fmla="*/ 609 w 609"/>
                    <a:gd name="T57" fmla="*/ 400 h 400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609" h="400">
                      <a:moveTo>
                        <a:pt x="599" y="141"/>
                      </a:moveTo>
                      <a:lnTo>
                        <a:pt x="599" y="98"/>
                      </a:lnTo>
                      <a:lnTo>
                        <a:pt x="574" y="62"/>
                      </a:lnTo>
                      <a:lnTo>
                        <a:pt x="531" y="34"/>
                      </a:lnTo>
                      <a:lnTo>
                        <a:pt x="466" y="12"/>
                      </a:lnTo>
                      <a:lnTo>
                        <a:pt x="422" y="0"/>
                      </a:lnTo>
                      <a:lnTo>
                        <a:pt x="350" y="5"/>
                      </a:lnTo>
                      <a:lnTo>
                        <a:pt x="10" y="222"/>
                      </a:lnTo>
                      <a:lnTo>
                        <a:pt x="0" y="265"/>
                      </a:lnTo>
                      <a:lnTo>
                        <a:pt x="10" y="301"/>
                      </a:lnTo>
                      <a:lnTo>
                        <a:pt x="54" y="349"/>
                      </a:lnTo>
                      <a:lnTo>
                        <a:pt x="130" y="385"/>
                      </a:lnTo>
                      <a:lnTo>
                        <a:pt x="209" y="399"/>
                      </a:lnTo>
                      <a:lnTo>
                        <a:pt x="263" y="399"/>
                      </a:lnTo>
                      <a:lnTo>
                        <a:pt x="599" y="163"/>
                      </a:lnTo>
                      <a:lnTo>
                        <a:pt x="608" y="119"/>
                      </a:lnTo>
                      <a:lnTo>
                        <a:pt x="608" y="127"/>
                      </a:lnTo>
                      <a:lnTo>
                        <a:pt x="599" y="141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" name="Freeform 20"/>
                <p:cNvSpPr>
                  <a:spLocks/>
                </p:cNvSpPr>
                <p:nvPr/>
              </p:nvSpPr>
              <p:spPr bwMode="auto">
                <a:xfrm>
                  <a:off x="3782" y="2404"/>
                  <a:ext cx="609" cy="400"/>
                </a:xfrm>
                <a:custGeom>
                  <a:avLst/>
                  <a:gdLst>
                    <a:gd name="T0" fmla="*/ 599 w 609"/>
                    <a:gd name="T1" fmla="*/ 141 h 400"/>
                    <a:gd name="T2" fmla="*/ 599 w 609"/>
                    <a:gd name="T3" fmla="*/ 98 h 400"/>
                    <a:gd name="T4" fmla="*/ 574 w 609"/>
                    <a:gd name="T5" fmla="*/ 62 h 400"/>
                    <a:gd name="T6" fmla="*/ 531 w 609"/>
                    <a:gd name="T7" fmla="*/ 34 h 400"/>
                    <a:gd name="T8" fmla="*/ 466 w 609"/>
                    <a:gd name="T9" fmla="*/ 12 h 400"/>
                    <a:gd name="T10" fmla="*/ 422 w 609"/>
                    <a:gd name="T11" fmla="*/ 0 h 400"/>
                    <a:gd name="T12" fmla="*/ 350 w 609"/>
                    <a:gd name="T13" fmla="*/ 5 h 400"/>
                    <a:gd name="T14" fmla="*/ 10 w 609"/>
                    <a:gd name="T15" fmla="*/ 222 h 400"/>
                    <a:gd name="T16" fmla="*/ 0 w 609"/>
                    <a:gd name="T17" fmla="*/ 265 h 400"/>
                    <a:gd name="T18" fmla="*/ 10 w 609"/>
                    <a:gd name="T19" fmla="*/ 301 h 400"/>
                    <a:gd name="T20" fmla="*/ 54 w 609"/>
                    <a:gd name="T21" fmla="*/ 349 h 400"/>
                    <a:gd name="T22" fmla="*/ 130 w 609"/>
                    <a:gd name="T23" fmla="*/ 385 h 400"/>
                    <a:gd name="T24" fmla="*/ 209 w 609"/>
                    <a:gd name="T25" fmla="*/ 399 h 400"/>
                    <a:gd name="T26" fmla="*/ 263 w 609"/>
                    <a:gd name="T27" fmla="*/ 399 h 400"/>
                    <a:gd name="T28" fmla="*/ 599 w 609"/>
                    <a:gd name="T29" fmla="*/ 163 h 400"/>
                    <a:gd name="T30" fmla="*/ 608 w 609"/>
                    <a:gd name="T31" fmla="*/ 119 h 400"/>
                    <a:gd name="T32" fmla="*/ 608 w 609"/>
                    <a:gd name="T33" fmla="*/ 127 h 400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609"/>
                    <a:gd name="T52" fmla="*/ 0 h 400"/>
                    <a:gd name="T53" fmla="*/ 609 w 609"/>
                    <a:gd name="T54" fmla="*/ 400 h 400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609" h="400">
                      <a:moveTo>
                        <a:pt x="599" y="141"/>
                      </a:moveTo>
                      <a:lnTo>
                        <a:pt x="599" y="98"/>
                      </a:lnTo>
                      <a:lnTo>
                        <a:pt x="574" y="62"/>
                      </a:lnTo>
                      <a:lnTo>
                        <a:pt x="531" y="34"/>
                      </a:lnTo>
                      <a:lnTo>
                        <a:pt x="466" y="12"/>
                      </a:lnTo>
                      <a:lnTo>
                        <a:pt x="422" y="0"/>
                      </a:lnTo>
                      <a:lnTo>
                        <a:pt x="350" y="5"/>
                      </a:lnTo>
                      <a:lnTo>
                        <a:pt x="10" y="222"/>
                      </a:lnTo>
                      <a:lnTo>
                        <a:pt x="0" y="265"/>
                      </a:lnTo>
                      <a:lnTo>
                        <a:pt x="10" y="301"/>
                      </a:lnTo>
                      <a:lnTo>
                        <a:pt x="54" y="349"/>
                      </a:lnTo>
                      <a:lnTo>
                        <a:pt x="130" y="385"/>
                      </a:lnTo>
                      <a:lnTo>
                        <a:pt x="209" y="399"/>
                      </a:lnTo>
                      <a:lnTo>
                        <a:pt x="263" y="399"/>
                      </a:lnTo>
                      <a:lnTo>
                        <a:pt x="599" y="163"/>
                      </a:lnTo>
                      <a:lnTo>
                        <a:pt x="608" y="119"/>
                      </a:lnTo>
                      <a:lnTo>
                        <a:pt x="608" y="127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" name="Freeform 21"/>
                <p:cNvSpPr>
                  <a:spLocks/>
                </p:cNvSpPr>
                <p:nvPr/>
              </p:nvSpPr>
              <p:spPr bwMode="auto">
                <a:xfrm>
                  <a:off x="4142" y="2417"/>
                  <a:ext cx="243" cy="142"/>
                </a:xfrm>
                <a:custGeom>
                  <a:avLst/>
                  <a:gdLst>
                    <a:gd name="T0" fmla="*/ 242 w 243"/>
                    <a:gd name="T1" fmla="*/ 134 h 142"/>
                    <a:gd name="T2" fmla="*/ 177 w 243"/>
                    <a:gd name="T3" fmla="*/ 141 h 142"/>
                    <a:gd name="T4" fmla="*/ 123 w 243"/>
                    <a:gd name="T5" fmla="*/ 129 h 142"/>
                    <a:gd name="T6" fmla="*/ 86 w 243"/>
                    <a:gd name="T7" fmla="*/ 115 h 142"/>
                    <a:gd name="T8" fmla="*/ 43 w 243"/>
                    <a:gd name="T9" fmla="*/ 94 h 142"/>
                    <a:gd name="T10" fmla="*/ 14 w 243"/>
                    <a:gd name="T11" fmla="*/ 70 h 142"/>
                    <a:gd name="T12" fmla="*/ 0 w 243"/>
                    <a:gd name="T13" fmla="*/ 31 h 142"/>
                    <a:gd name="T14" fmla="*/ 0 w 243"/>
                    <a:gd name="T15" fmla="*/ 7 h 142"/>
                    <a:gd name="T16" fmla="*/ 3 w 243"/>
                    <a:gd name="T17" fmla="*/ 0 h 14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43"/>
                    <a:gd name="T28" fmla="*/ 0 h 142"/>
                    <a:gd name="T29" fmla="*/ 243 w 243"/>
                    <a:gd name="T30" fmla="*/ 142 h 14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43" h="142">
                      <a:moveTo>
                        <a:pt x="242" y="134"/>
                      </a:moveTo>
                      <a:lnTo>
                        <a:pt x="177" y="141"/>
                      </a:lnTo>
                      <a:lnTo>
                        <a:pt x="123" y="129"/>
                      </a:lnTo>
                      <a:lnTo>
                        <a:pt x="86" y="115"/>
                      </a:lnTo>
                      <a:lnTo>
                        <a:pt x="43" y="94"/>
                      </a:lnTo>
                      <a:lnTo>
                        <a:pt x="14" y="70"/>
                      </a:lnTo>
                      <a:lnTo>
                        <a:pt x="0" y="31"/>
                      </a:lnTo>
                      <a:lnTo>
                        <a:pt x="0" y="7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chemeClr val="bg2"/>
                </a:solidFill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" name="Freeform 23"/>
              <p:cNvSpPr>
                <a:spLocks/>
              </p:cNvSpPr>
              <p:nvPr/>
            </p:nvSpPr>
            <p:spPr bwMode="auto">
              <a:xfrm>
                <a:off x="4093" y="2394"/>
                <a:ext cx="958" cy="472"/>
              </a:xfrm>
              <a:custGeom>
                <a:avLst/>
                <a:gdLst>
                  <a:gd name="T0" fmla="*/ 619 w 958"/>
                  <a:gd name="T1" fmla="*/ 19 h 472"/>
                  <a:gd name="T2" fmla="*/ 536 w 958"/>
                  <a:gd name="T3" fmla="*/ 0 h 472"/>
                  <a:gd name="T4" fmla="*/ 492 w 958"/>
                  <a:gd name="T5" fmla="*/ 22 h 472"/>
                  <a:gd name="T6" fmla="*/ 492 w 958"/>
                  <a:gd name="T7" fmla="*/ 72 h 472"/>
                  <a:gd name="T8" fmla="*/ 565 w 958"/>
                  <a:gd name="T9" fmla="*/ 127 h 472"/>
                  <a:gd name="T10" fmla="*/ 688 w 958"/>
                  <a:gd name="T11" fmla="*/ 156 h 472"/>
                  <a:gd name="T12" fmla="*/ 785 w 958"/>
                  <a:gd name="T13" fmla="*/ 208 h 472"/>
                  <a:gd name="T14" fmla="*/ 847 w 958"/>
                  <a:gd name="T15" fmla="*/ 270 h 472"/>
                  <a:gd name="T16" fmla="*/ 881 w 958"/>
                  <a:gd name="T17" fmla="*/ 321 h 472"/>
                  <a:gd name="T18" fmla="*/ 881 w 958"/>
                  <a:gd name="T19" fmla="*/ 364 h 472"/>
                  <a:gd name="T20" fmla="*/ 840 w 958"/>
                  <a:gd name="T21" fmla="*/ 409 h 472"/>
                  <a:gd name="T22" fmla="*/ 742 w 958"/>
                  <a:gd name="T23" fmla="*/ 431 h 472"/>
                  <a:gd name="T24" fmla="*/ 662 w 958"/>
                  <a:gd name="T25" fmla="*/ 435 h 472"/>
                  <a:gd name="T26" fmla="*/ 543 w 958"/>
                  <a:gd name="T27" fmla="*/ 431 h 472"/>
                  <a:gd name="T28" fmla="*/ 391 w 958"/>
                  <a:gd name="T29" fmla="*/ 402 h 472"/>
                  <a:gd name="T30" fmla="*/ 294 w 958"/>
                  <a:gd name="T31" fmla="*/ 342 h 472"/>
                  <a:gd name="T32" fmla="*/ 231 w 958"/>
                  <a:gd name="T33" fmla="*/ 295 h 472"/>
                  <a:gd name="T34" fmla="*/ 249 w 958"/>
                  <a:gd name="T35" fmla="*/ 249 h 472"/>
                  <a:gd name="T36" fmla="*/ 243 w 958"/>
                  <a:gd name="T37" fmla="*/ 221 h 472"/>
                  <a:gd name="T38" fmla="*/ 178 w 958"/>
                  <a:gd name="T39" fmla="*/ 237 h 472"/>
                  <a:gd name="T40" fmla="*/ 108 w 958"/>
                  <a:gd name="T41" fmla="*/ 237 h 472"/>
                  <a:gd name="T42" fmla="*/ 57 w 958"/>
                  <a:gd name="T43" fmla="*/ 208 h 472"/>
                  <a:gd name="T44" fmla="*/ 25 w 958"/>
                  <a:gd name="T45" fmla="*/ 187 h 472"/>
                  <a:gd name="T46" fmla="*/ 3 w 958"/>
                  <a:gd name="T47" fmla="*/ 192 h 472"/>
                  <a:gd name="T48" fmla="*/ 0 w 958"/>
                  <a:gd name="T49" fmla="*/ 206 h 472"/>
                  <a:gd name="T50" fmla="*/ 21 w 958"/>
                  <a:gd name="T51" fmla="*/ 249 h 472"/>
                  <a:gd name="T52" fmla="*/ 21 w 958"/>
                  <a:gd name="T53" fmla="*/ 287 h 472"/>
                  <a:gd name="T54" fmla="*/ 47 w 958"/>
                  <a:gd name="T55" fmla="*/ 316 h 472"/>
                  <a:gd name="T56" fmla="*/ 108 w 958"/>
                  <a:gd name="T57" fmla="*/ 337 h 472"/>
                  <a:gd name="T58" fmla="*/ 162 w 958"/>
                  <a:gd name="T59" fmla="*/ 337 h 472"/>
                  <a:gd name="T60" fmla="*/ 220 w 958"/>
                  <a:gd name="T61" fmla="*/ 342 h 472"/>
                  <a:gd name="T62" fmla="*/ 337 w 958"/>
                  <a:gd name="T63" fmla="*/ 406 h 472"/>
                  <a:gd name="T64" fmla="*/ 424 w 958"/>
                  <a:gd name="T65" fmla="*/ 442 h 472"/>
                  <a:gd name="T66" fmla="*/ 558 w 958"/>
                  <a:gd name="T67" fmla="*/ 467 h 472"/>
                  <a:gd name="T68" fmla="*/ 699 w 958"/>
                  <a:gd name="T69" fmla="*/ 471 h 472"/>
                  <a:gd name="T70" fmla="*/ 804 w 958"/>
                  <a:gd name="T71" fmla="*/ 457 h 472"/>
                  <a:gd name="T72" fmla="*/ 883 w 958"/>
                  <a:gd name="T73" fmla="*/ 438 h 472"/>
                  <a:gd name="T74" fmla="*/ 937 w 958"/>
                  <a:gd name="T75" fmla="*/ 399 h 472"/>
                  <a:gd name="T76" fmla="*/ 957 w 958"/>
                  <a:gd name="T77" fmla="*/ 357 h 472"/>
                  <a:gd name="T78" fmla="*/ 957 w 958"/>
                  <a:gd name="T79" fmla="*/ 292 h 472"/>
                  <a:gd name="T80" fmla="*/ 923 w 958"/>
                  <a:gd name="T81" fmla="*/ 249 h 472"/>
                  <a:gd name="T82" fmla="*/ 883 w 958"/>
                  <a:gd name="T83" fmla="*/ 206 h 472"/>
                  <a:gd name="T84" fmla="*/ 829 w 958"/>
                  <a:gd name="T85" fmla="*/ 158 h 472"/>
                  <a:gd name="T86" fmla="*/ 749 w 958"/>
                  <a:gd name="T87" fmla="*/ 119 h 472"/>
                  <a:gd name="T88" fmla="*/ 699 w 958"/>
                  <a:gd name="T89" fmla="*/ 79 h 472"/>
                  <a:gd name="T90" fmla="*/ 662 w 958"/>
                  <a:gd name="T91" fmla="*/ 44 h 472"/>
                  <a:gd name="T92" fmla="*/ 619 w 958"/>
                  <a:gd name="T93" fmla="*/ 19 h 472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958"/>
                  <a:gd name="T142" fmla="*/ 0 h 472"/>
                  <a:gd name="T143" fmla="*/ 958 w 958"/>
                  <a:gd name="T144" fmla="*/ 472 h 472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958" h="472">
                    <a:moveTo>
                      <a:pt x="619" y="19"/>
                    </a:moveTo>
                    <a:lnTo>
                      <a:pt x="536" y="0"/>
                    </a:lnTo>
                    <a:lnTo>
                      <a:pt x="492" y="22"/>
                    </a:lnTo>
                    <a:lnTo>
                      <a:pt x="492" y="72"/>
                    </a:lnTo>
                    <a:lnTo>
                      <a:pt x="565" y="127"/>
                    </a:lnTo>
                    <a:lnTo>
                      <a:pt x="688" y="156"/>
                    </a:lnTo>
                    <a:lnTo>
                      <a:pt x="785" y="208"/>
                    </a:lnTo>
                    <a:lnTo>
                      <a:pt x="847" y="270"/>
                    </a:lnTo>
                    <a:lnTo>
                      <a:pt x="881" y="321"/>
                    </a:lnTo>
                    <a:lnTo>
                      <a:pt x="881" y="364"/>
                    </a:lnTo>
                    <a:lnTo>
                      <a:pt x="840" y="409"/>
                    </a:lnTo>
                    <a:lnTo>
                      <a:pt x="742" y="431"/>
                    </a:lnTo>
                    <a:lnTo>
                      <a:pt x="662" y="435"/>
                    </a:lnTo>
                    <a:lnTo>
                      <a:pt x="543" y="431"/>
                    </a:lnTo>
                    <a:lnTo>
                      <a:pt x="391" y="402"/>
                    </a:lnTo>
                    <a:lnTo>
                      <a:pt x="294" y="342"/>
                    </a:lnTo>
                    <a:lnTo>
                      <a:pt x="231" y="295"/>
                    </a:lnTo>
                    <a:lnTo>
                      <a:pt x="249" y="249"/>
                    </a:lnTo>
                    <a:lnTo>
                      <a:pt x="243" y="221"/>
                    </a:lnTo>
                    <a:lnTo>
                      <a:pt x="178" y="237"/>
                    </a:lnTo>
                    <a:lnTo>
                      <a:pt x="108" y="237"/>
                    </a:lnTo>
                    <a:lnTo>
                      <a:pt x="57" y="208"/>
                    </a:lnTo>
                    <a:lnTo>
                      <a:pt x="25" y="187"/>
                    </a:lnTo>
                    <a:lnTo>
                      <a:pt x="3" y="192"/>
                    </a:lnTo>
                    <a:lnTo>
                      <a:pt x="0" y="206"/>
                    </a:lnTo>
                    <a:lnTo>
                      <a:pt x="21" y="249"/>
                    </a:lnTo>
                    <a:lnTo>
                      <a:pt x="21" y="287"/>
                    </a:lnTo>
                    <a:lnTo>
                      <a:pt x="47" y="316"/>
                    </a:lnTo>
                    <a:lnTo>
                      <a:pt x="108" y="337"/>
                    </a:lnTo>
                    <a:lnTo>
                      <a:pt x="162" y="337"/>
                    </a:lnTo>
                    <a:lnTo>
                      <a:pt x="220" y="342"/>
                    </a:lnTo>
                    <a:lnTo>
                      <a:pt x="337" y="406"/>
                    </a:lnTo>
                    <a:lnTo>
                      <a:pt x="424" y="442"/>
                    </a:lnTo>
                    <a:lnTo>
                      <a:pt x="558" y="467"/>
                    </a:lnTo>
                    <a:lnTo>
                      <a:pt x="699" y="471"/>
                    </a:lnTo>
                    <a:lnTo>
                      <a:pt x="804" y="457"/>
                    </a:lnTo>
                    <a:lnTo>
                      <a:pt x="883" y="438"/>
                    </a:lnTo>
                    <a:lnTo>
                      <a:pt x="937" y="399"/>
                    </a:lnTo>
                    <a:lnTo>
                      <a:pt x="957" y="357"/>
                    </a:lnTo>
                    <a:lnTo>
                      <a:pt x="957" y="292"/>
                    </a:lnTo>
                    <a:lnTo>
                      <a:pt x="923" y="249"/>
                    </a:lnTo>
                    <a:lnTo>
                      <a:pt x="883" y="206"/>
                    </a:lnTo>
                    <a:lnTo>
                      <a:pt x="829" y="158"/>
                    </a:lnTo>
                    <a:lnTo>
                      <a:pt x="749" y="119"/>
                    </a:lnTo>
                    <a:lnTo>
                      <a:pt x="699" y="79"/>
                    </a:lnTo>
                    <a:lnTo>
                      <a:pt x="662" y="44"/>
                    </a:lnTo>
                    <a:lnTo>
                      <a:pt x="619" y="19"/>
                    </a:lnTo>
                  </a:path>
                </a:pathLst>
              </a:custGeom>
              <a:solidFill>
                <a:srgbClr val="FFF901"/>
              </a:solidFill>
              <a:ln w="12700" cap="rnd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24"/>
              <p:cNvSpPr>
                <a:spLocks/>
              </p:cNvSpPr>
              <p:nvPr/>
            </p:nvSpPr>
            <p:spPr bwMode="auto">
              <a:xfrm>
                <a:off x="4102" y="2983"/>
                <a:ext cx="431" cy="670"/>
              </a:xfrm>
              <a:custGeom>
                <a:avLst/>
                <a:gdLst>
                  <a:gd name="T0" fmla="*/ 397 w 431"/>
                  <a:gd name="T1" fmla="*/ 0 h 670"/>
                  <a:gd name="T2" fmla="*/ 321 w 431"/>
                  <a:gd name="T3" fmla="*/ 29 h 670"/>
                  <a:gd name="T4" fmla="*/ 246 w 431"/>
                  <a:gd name="T5" fmla="*/ 112 h 670"/>
                  <a:gd name="T6" fmla="*/ 195 w 431"/>
                  <a:gd name="T7" fmla="*/ 169 h 670"/>
                  <a:gd name="T8" fmla="*/ 159 w 431"/>
                  <a:gd name="T9" fmla="*/ 235 h 670"/>
                  <a:gd name="T10" fmla="*/ 119 w 431"/>
                  <a:gd name="T11" fmla="*/ 300 h 670"/>
                  <a:gd name="T12" fmla="*/ 87 w 431"/>
                  <a:gd name="T13" fmla="*/ 376 h 670"/>
                  <a:gd name="T14" fmla="*/ 87 w 431"/>
                  <a:gd name="T15" fmla="*/ 428 h 670"/>
                  <a:gd name="T16" fmla="*/ 137 w 431"/>
                  <a:gd name="T17" fmla="*/ 471 h 670"/>
                  <a:gd name="T18" fmla="*/ 170 w 431"/>
                  <a:gd name="T19" fmla="*/ 514 h 670"/>
                  <a:gd name="T20" fmla="*/ 227 w 431"/>
                  <a:gd name="T21" fmla="*/ 548 h 670"/>
                  <a:gd name="T22" fmla="*/ 249 w 431"/>
                  <a:gd name="T23" fmla="*/ 578 h 670"/>
                  <a:gd name="T24" fmla="*/ 224 w 431"/>
                  <a:gd name="T25" fmla="*/ 597 h 670"/>
                  <a:gd name="T26" fmla="*/ 184 w 431"/>
                  <a:gd name="T27" fmla="*/ 600 h 670"/>
                  <a:gd name="T28" fmla="*/ 94 w 431"/>
                  <a:gd name="T29" fmla="*/ 607 h 670"/>
                  <a:gd name="T30" fmla="*/ 32 w 431"/>
                  <a:gd name="T31" fmla="*/ 626 h 670"/>
                  <a:gd name="T32" fmla="*/ 0 w 431"/>
                  <a:gd name="T33" fmla="*/ 643 h 670"/>
                  <a:gd name="T34" fmla="*/ 20 w 431"/>
                  <a:gd name="T35" fmla="*/ 664 h 670"/>
                  <a:gd name="T36" fmla="*/ 76 w 431"/>
                  <a:gd name="T37" fmla="*/ 669 h 670"/>
                  <a:gd name="T38" fmla="*/ 148 w 431"/>
                  <a:gd name="T39" fmla="*/ 650 h 670"/>
                  <a:gd name="T40" fmla="*/ 191 w 431"/>
                  <a:gd name="T41" fmla="*/ 633 h 670"/>
                  <a:gd name="T42" fmla="*/ 282 w 431"/>
                  <a:gd name="T43" fmla="*/ 619 h 670"/>
                  <a:gd name="T44" fmla="*/ 303 w 431"/>
                  <a:gd name="T45" fmla="*/ 614 h 670"/>
                  <a:gd name="T46" fmla="*/ 314 w 431"/>
                  <a:gd name="T47" fmla="*/ 593 h 670"/>
                  <a:gd name="T48" fmla="*/ 300 w 431"/>
                  <a:gd name="T49" fmla="*/ 562 h 670"/>
                  <a:gd name="T50" fmla="*/ 227 w 431"/>
                  <a:gd name="T51" fmla="*/ 507 h 670"/>
                  <a:gd name="T52" fmla="*/ 191 w 431"/>
                  <a:gd name="T53" fmla="*/ 471 h 670"/>
                  <a:gd name="T54" fmla="*/ 148 w 431"/>
                  <a:gd name="T55" fmla="*/ 405 h 670"/>
                  <a:gd name="T56" fmla="*/ 137 w 431"/>
                  <a:gd name="T57" fmla="*/ 372 h 670"/>
                  <a:gd name="T58" fmla="*/ 180 w 431"/>
                  <a:gd name="T59" fmla="*/ 285 h 670"/>
                  <a:gd name="T60" fmla="*/ 260 w 431"/>
                  <a:gd name="T61" fmla="*/ 197 h 670"/>
                  <a:gd name="T62" fmla="*/ 336 w 431"/>
                  <a:gd name="T63" fmla="*/ 140 h 670"/>
                  <a:gd name="T64" fmla="*/ 376 w 431"/>
                  <a:gd name="T65" fmla="*/ 98 h 670"/>
                  <a:gd name="T66" fmla="*/ 419 w 431"/>
                  <a:gd name="T67" fmla="*/ 72 h 670"/>
                  <a:gd name="T68" fmla="*/ 430 w 431"/>
                  <a:gd name="T69" fmla="*/ 33 h 670"/>
                  <a:gd name="T70" fmla="*/ 397 w 431"/>
                  <a:gd name="T71" fmla="*/ 0 h 670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31"/>
                  <a:gd name="T109" fmla="*/ 0 h 670"/>
                  <a:gd name="T110" fmla="*/ 431 w 431"/>
                  <a:gd name="T111" fmla="*/ 670 h 670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31" h="670">
                    <a:moveTo>
                      <a:pt x="397" y="0"/>
                    </a:moveTo>
                    <a:lnTo>
                      <a:pt x="321" y="29"/>
                    </a:lnTo>
                    <a:lnTo>
                      <a:pt x="246" y="112"/>
                    </a:lnTo>
                    <a:lnTo>
                      <a:pt x="195" y="169"/>
                    </a:lnTo>
                    <a:lnTo>
                      <a:pt x="159" y="235"/>
                    </a:lnTo>
                    <a:lnTo>
                      <a:pt x="119" y="300"/>
                    </a:lnTo>
                    <a:lnTo>
                      <a:pt x="87" y="376"/>
                    </a:lnTo>
                    <a:lnTo>
                      <a:pt x="87" y="428"/>
                    </a:lnTo>
                    <a:lnTo>
                      <a:pt x="137" y="471"/>
                    </a:lnTo>
                    <a:lnTo>
                      <a:pt x="170" y="514"/>
                    </a:lnTo>
                    <a:lnTo>
                      <a:pt x="227" y="548"/>
                    </a:lnTo>
                    <a:lnTo>
                      <a:pt x="249" y="578"/>
                    </a:lnTo>
                    <a:lnTo>
                      <a:pt x="224" y="597"/>
                    </a:lnTo>
                    <a:lnTo>
                      <a:pt x="184" y="600"/>
                    </a:lnTo>
                    <a:lnTo>
                      <a:pt x="94" y="607"/>
                    </a:lnTo>
                    <a:lnTo>
                      <a:pt x="32" y="626"/>
                    </a:lnTo>
                    <a:lnTo>
                      <a:pt x="0" y="643"/>
                    </a:lnTo>
                    <a:lnTo>
                      <a:pt x="20" y="664"/>
                    </a:lnTo>
                    <a:lnTo>
                      <a:pt x="76" y="669"/>
                    </a:lnTo>
                    <a:lnTo>
                      <a:pt x="148" y="650"/>
                    </a:lnTo>
                    <a:lnTo>
                      <a:pt x="191" y="633"/>
                    </a:lnTo>
                    <a:lnTo>
                      <a:pt x="282" y="619"/>
                    </a:lnTo>
                    <a:lnTo>
                      <a:pt x="303" y="614"/>
                    </a:lnTo>
                    <a:lnTo>
                      <a:pt x="314" y="593"/>
                    </a:lnTo>
                    <a:lnTo>
                      <a:pt x="300" y="562"/>
                    </a:lnTo>
                    <a:lnTo>
                      <a:pt x="227" y="507"/>
                    </a:lnTo>
                    <a:lnTo>
                      <a:pt x="191" y="471"/>
                    </a:lnTo>
                    <a:lnTo>
                      <a:pt x="148" y="405"/>
                    </a:lnTo>
                    <a:lnTo>
                      <a:pt x="137" y="372"/>
                    </a:lnTo>
                    <a:lnTo>
                      <a:pt x="180" y="285"/>
                    </a:lnTo>
                    <a:lnTo>
                      <a:pt x="260" y="197"/>
                    </a:lnTo>
                    <a:lnTo>
                      <a:pt x="336" y="140"/>
                    </a:lnTo>
                    <a:lnTo>
                      <a:pt x="376" y="98"/>
                    </a:lnTo>
                    <a:lnTo>
                      <a:pt x="419" y="72"/>
                    </a:lnTo>
                    <a:lnTo>
                      <a:pt x="430" y="33"/>
                    </a:lnTo>
                    <a:lnTo>
                      <a:pt x="397" y="0"/>
                    </a:lnTo>
                  </a:path>
                </a:pathLst>
              </a:custGeom>
              <a:solidFill>
                <a:srgbClr val="FFF901"/>
              </a:solidFill>
              <a:ln w="12700" cap="rnd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5"/>
              <p:cNvSpPr>
                <a:spLocks/>
              </p:cNvSpPr>
              <p:nvPr/>
            </p:nvSpPr>
            <p:spPr bwMode="auto">
              <a:xfrm>
                <a:off x="4589" y="2979"/>
                <a:ext cx="392" cy="625"/>
              </a:xfrm>
              <a:custGeom>
                <a:avLst/>
                <a:gdLst>
                  <a:gd name="T0" fmla="*/ 173 w 392"/>
                  <a:gd name="T1" fmla="*/ 60 h 625"/>
                  <a:gd name="T2" fmla="*/ 94 w 392"/>
                  <a:gd name="T3" fmla="*/ 8 h 625"/>
                  <a:gd name="T4" fmla="*/ 7 w 392"/>
                  <a:gd name="T5" fmla="*/ 0 h 625"/>
                  <a:gd name="T6" fmla="*/ 0 w 392"/>
                  <a:gd name="T7" fmla="*/ 45 h 625"/>
                  <a:gd name="T8" fmla="*/ 50 w 392"/>
                  <a:gd name="T9" fmla="*/ 79 h 625"/>
                  <a:gd name="T10" fmla="*/ 126 w 392"/>
                  <a:gd name="T11" fmla="*/ 103 h 625"/>
                  <a:gd name="T12" fmla="*/ 184 w 392"/>
                  <a:gd name="T13" fmla="*/ 146 h 625"/>
                  <a:gd name="T14" fmla="*/ 195 w 392"/>
                  <a:gd name="T15" fmla="*/ 202 h 625"/>
                  <a:gd name="T16" fmla="*/ 184 w 392"/>
                  <a:gd name="T17" fmla="*/ 286 h 625"/>
                  <a:gd name="T18" fmla="*/ 152 w 392"/>
                  <a:gd name="T19" fmla="*/ 430 h 625"/>
                  <a:gd name="T20" fmla="*/ 115 w 392"/>
                  <a:gd name="T21" fmla="*/ 521 h 625"/>
                  <a:gd name="T22" fmla="*/ 76 w 392"/>
                  <a:gd name="T23" fmla="*/ 586 h 625"/>
                  <a:gd name="T24" fmla="*/ 83 w 392"/>
                  <a:gd name="T25" fmla="*/ 616 h 625"/>
                  <a:gd name="T26" fmla="*/ 126 w 392"/>
                  <a:gd name="T27" fmla="*/ 621 h 625"/>
                  <a:gd name="T28" fmla="*/ 202 w 392"/>
                  <a:gd name="T29" fmla="*/ 606 h 625"/>
                  <a:gd name="T30" fmla="*/ 289 w 392"/>
                  <a:gd name="T31" fmla="*/ 606 h 625"/>
                  <a:gd name="T32" fmla="*/ 336 w 392"/>
                  <a:gd name="T33" fmla="*/ 624 h 625"/>
                  <a:gd name="T34" fmla="*/ 380 w 392"/>
                  <a:gd name="T35" fmla="*/ 616 h 625"/>
                  <a:gd name="T36" fmla="*/ 391 w 392"/>
                  <a:gd name="T37" fmla="*/ 580 h 625"/>
                  <a:gd name="T38" fmla="*/ 347 w 392"/>
                  <a:gd name="T39" fmla="*/ 573 h 625"/>
                  <a:gd name="T40" fmla="*/ 260 w 392"/>
                  <a:gd name="T41" fmla="*/ 573 h 625"/>
                  <a:gd name="T42" fmla="*/ 130 w 392"/>
                  <a:gd name="T43" fmla="*/ 592 h 625"/>
                  <a:gd name="T44" fmla="*/ 126 w 392"/>
                  <a:gd name="T45" fmla="*/ 586 h 625"/>
                  <a:gd name="T46" fmla="*/ 137 w 392"/>
                  <a:gd name="T47" fmla="*/ 557 h 625"/>
                  <a:gd name="T48" fmla="*/ 184 w 392"/>
                  <a:gd name="T49" fmla="*/ 450 h 625"/>
                  <a:gd name="T50" fmla="*/ 206 w 392"/>
                  <a:gd name="T51" fmla="*/ 364 h 625"/>
                  <a:gd name="T52" fmla="*/ 238 w 392"/>
                  <a:gd name="T53" fmla="*/ 260 h 625"/>
                  <a:gd name="T54" fmla="*/ 238 w 392"/>
                  <a:gd name="T55" fmla="*/ 186 h 625"/>
                  <a:gd name="T56" fmla="*/ 235 w 392"/>
                  <a:gd name="T57" fmla="*/ 129 h 625"/>
                  <a:gd name="T58" fmla="*/ 217 w 392"/>
                  <a:gd name="T59" fmla="*/ 88 h 625"/>
                  <a:gd name="T60" fmla="*/ 173 w 392"/>
                  <a:gd name="T61" fmla="*/ 60 h 625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392"/>
                  <a:gd name="T94" fmla="*/ 0 h 625"/>
                  <a:gd name="T95" fmla="*/ 392 w 392"/>
                  <a:gd name="T96" fmla="*/ 625 h 625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392" h="625">
                    <a:moveTo>
                      <a:pt x="173" y="60"/>
                    </a:moveTo>
                    <a:lnTo>
                      <a:pt x="94" y="8"/>
                    </a:lnTo>
                    <a:lnTo>
                      <a:pt x="7" y="0"/>
                    </a:lnTo>
                    <a:lnTo>
                      <a:pt x="0" y="45"/>
                    </a:lnTo>
                    <a:lnTo>
                      <a:pt x="50" y="79"/>
                    </a:lnTo>
                    <a:lnTo>
                      <a:pt x="126" y="103"/>
                    </a:lnTo>
                    <a:lnTo>
                      <a:pt x="184" y="146"/>
                    </a:lnTo>
                    <a:lnTo>
                      <a:pt x="195" y="202"/>
                    </a:lnTo>
                    <a:lnTo>
                      <a:pt x="184" y="286"/>
                    </a:lnTo>
                    <a:lnTo>
                      <a:pt x="152" y="430"/>
                    </a:lnTo>
                    <a:lnTo>
                      <a:pt x="115" y="521"/>
                    </a:lnTo>
                    <a:lnTo>
                      <a:pt x="76" y="586"/>
                    </a:lnTo>
                    <a:lnTo>
                      <a:pt x="83" y="616"/>
                    </a:lnTo>
                    <a:lnTo>
                      <a:pt x="126" y="621"/>
                    </a:lnTo>
                    <a:lnTo>
                      <a:pt x="202" y="606"/>
                    </a:lnTo>
                    <a:lnTo>
                      <a:pt x="289" y="606"/>
                    </a:lnTo>
                    <a:lnTo>
                      <a:pt x="336" y="624"/>
                    </a:lnTo>
                    <a:lnTo>
                      <a:pt x="380" y="616"/>
                    </a:lnTo>
                    <a:lnTo>
                      <a:pt x="391" y="580"/>
                    </a:lnTo>
                    <a:lnTo>
                      <a:pt x="347" y="573"/>
                    </a:lnTo>
                    <a:lnTo>
                      <a:pt x="260" y="573"/>
                    </a:lnTo>
                    <a:lnTo>
                      <a:pt x="130" y="592"/>
                    </a:lnTo>
                    <a:lnTo>
                      <a:pt x="126" y="586"/>
                    </a:lnTo>
                    <a:lnTo>
                      <a:pt x="137" y="557"/>
                    </a:lnTo>
                    <a:lnTo>
                      <a:pt x="184" y="450"/>
                    </a:lnTo>
                    <a:lnTo>
                      <a:pt x="206" y="364"/>
                    </a:lnTo>
                    <a:lnTo>
                      <a:pt x="238" y="260"/>
                    </a:lnTo>
                    <a:lnTo>
                      <a:pt x="238" y="186"/>
                    </a:lnTo>
                    <a:lnTo>
                      <a:pt x="235" y="129"/>
                    </a:lnTo>
                    <a:lnTo>
                      <a:pt x="217" y="88"/>
                    </a:lnTo>
                    <a:lnTo>
                      <a:pt x="173" y="60"/>
                    </a:lnTo>
                  </a:path>
                </a:pathLst>
              </a:custGeom>
              <a:solidFill>
                <a:srgbClr val="FFF901"/>
              </a:solidFill>
              <a:ln w="12700" cap="rnd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26"/>
              <p:cNvSpPr>
                <a:spLocks/>
              </p:cNvSpPr>
              <p:nvPr/>
            </p:nvSpPr>
            <p:spPr bwMode="auto">
              <a:xfrm>
                <a:off x="4138" y="2050"/>
                <a:ext cx="461" cy="337"/>
              </a:xfrm>
              <a:custGeom>
                <a:avLst/>
                <a:gdLst>
                  <a:gd name="T0" fmla="*/ 460 w 461"/>
                  <a:gd name="T1" fmla="*/ 300 h 337"/>
                  <a:gd name="T2" fmla="*/ 460 w 461"/>
                  <a:gd name="T3" fmla="*/ 226 h 337"/>
                  <a:gd name="T4" fmla="*/ 438 w 461"/>
                  <a:gd name="T5" fmla="*/ 143 h 337"/>
                  <a:gd name="T6" fmla="*/ 384 w 461"/>
                  <a:gd name="T7" fmla="*/ 76 h 337"/>
                  <a:gd name="T8" fmla="*/ 315 w 461"/>
                  <a:gd name="T9" fmla="*/ 36 h 337"/>
                  <a:gd name="T10" fmla="*/ 239 w 461"/>
                  <a:gd name="T11" fmla="*/ 4 h 337"/>
                  <a:gd name="T12" fmla="*/ 174 w 461"/>
                  <a:gd name="T13" fmla="*/ 0 h 337"/>
                  <a:gd name="T14" fmla="*/ 101 w 461"/>
                  <a:gd name="T15" fmla="*/ 12 h 337"/>
                  <a:gd name="T16" fmla="*/ 69 w 461"/>
                  <a:gd name="T17" fmla="*/ 40 h 337"/>
                  <a:gd name="T18" fmla="*/ 47 w 461"/>
                  <a:gd name="T19" fmla="*/ 76 h 337"/>
                  <a:gd name="T20" fmla="*/ 54 w 461"/>
                  <a:gd name="T21" fmla="*/ 114 h 337"/>
                  <a:gd name="T22" fmla="*/ 65 w 461"/>
                  <a:gd name="T23" fmla="*/ 157 h 337"/>
                  <a:gd name="T24" fmla="*/ 101 w 461"/>
                  <a:gd name="T25" fmla="*/ 193 h 337"/>
                  <a:gd name="T26" fmla="*/ 0 w 461"/>
                  <a:gd name="T27" fmla="*/ 277 h 337"/>
                  <a:gd name="T28" fmla="*/ 13 w 461"/>
                  <a:gd name="T29" fmla="*/ 298 h 337"/>
                  <a:gd name="T30" fmla="*/ 130 w 461"/>
                  <a:gd name="T31" fmla="*/ 233 h 337"/>
                  <a:gd name="T32" fmla="*/ 195 w 461"/>
                  <a:gd name="T33" fmla="*/ 284 h 337"/>
                  <a:gd name="T34" fmla="*/ 264 w 461"/>
                  <a:gd name="T35" fmla="*/ 319 h 337"/>
                  <a:gd name="T36" fmla="*/ 337 w 461"/>
                  <a:gd name="T37" fmla="*/ 336 h 337"/>
                  <a:gd name="T38" fmla="*/ 395 w 461"/>
                  <a:gd name="T39" fmla="*/ 336 h 337"/>
                  <a:gd name="T40" fmla="*/ 438 w 461"/>
                  <a:gd name="T41" fmla="*/ 321 h 337"/>
                  <a:gd name="T42" fmla="*/ 460 w 461"/>
                  <a:gd name="T43" fmla="*/ 300 h 33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61"/>
                  <a:gd name="T67" fmla="*/ 0 h 337"/>
                  <a:gd name="T68" fmla="*/ 461 w 461"/>
                  <a:gd name="T69" fmla="*/ 337 h 33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61" h="337">
                    <a:moveTo>
                      <a:pt x="460" y="300"/>
                    </a:moveTo>
                    <a:lnTo>
                      <a:pt x="460" y="226"/>
                    </a:lnTo>
                    <a:lnTo>
                      <a:pt x="438" y="143"/>
                    </a:lnTo>
                    <a:lnTo>
                      <a:pt x="384" y="76"/>
                    </a:lnTo>
                    <a:lnTo>
                      <a:pt x="315" y="36"/>
                    </a:lnTo>
                    <a:lnTo>
                      <a:pt x="239" y="4"/>
                    </a:lnTo>
                    <a:lnTo>
                      <a:pt x="174" y="0"/>
                    </a:lnTo>
                    <a:lnTo>
                      <a:pt x="101" y="12"/>
                    </a:lnTo>
                    <a:lnTo>
                      <a:pt x="69" y="40"/>
                    </a:lnTo>
                    <a:lnTo>
                      <a:pt x="47" y="76"/>
                    </a:lnTo>
                    <a:lnTo>
                      <a:pt x="54" y="114"/>
                    </a:lnTo>
                    <a:lnTo>
                      <a:pt x="65" y="157"/>
                    </a:lnTo>
                    <a:lnTo>
                      <a:pt x="101" y="193"/>
                    </a:lnTo>
                    <a:lnTo>
                      <a:pt x="0" y="277"/>
                    </a:lnTo>
                    <a:lnTo>
                      <a:pt x="13" y="298"/>
                    </a:lnTo>
                    <a:lnTo>
                      <a:pt x="130" y="233"/>
                    </a:lnTo>
                    <a:lnTo>
                      <a:pt x="195" y="284"/>
                    </a:lnTo>
                    <a:lnTo>
                      <a:pt x="264" y="319"/>
                    </a:lnTo>
                    <a:lnTo>
                      <a:pt x="337" y="336"/>
                    </a:lnTo>
                    <a:lnTo>
                      <a:pt x="395" y="336"/>
                    </a:lnTo>
                    <a:lnTo>
                      <a:pt x="438" y="321"/>
                    </a:lnTo>
                    <a:lnTo>
                      <a:pt x="460" y="300"/>
                    </a:lnTo>
                  </a:path>
                </a:pathLst>
              </a:custGeom>
              <a:solidFill>
                <a:srgbClr val="FFF901"/>
              </a:solidFill>
              <a:ln w="12700" cap="rnd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Arc 27"/>
              <p:cNvSpPr>
                <a:spLocks/>
              </p:cNvSpPr>
              <p:nvPr/>
            </p:nvSpPr>
            <p:spPr bwMode="auto">
              <a:xfrm>
                <a:off x="1922" y="2091"/>
                <a:ext cx="1943" cy="1018"/>
              </a:xfrm>
              <a:custGeom>
                <a:avLst/>
                <a:gdLst>
                  <a:gd name="T0" fmla="*/ 0 w 34225"/>
                  <a:gd name="T1" fmla="*/ 0 h 21600"/>
                  <a:gd name="T2" fmla="*/ 0 w 34225"/>
                  <a:gd name="T3" fmla="*/ 0 h 21600"/>
                  <a:gd name="T4" fmla="*/ 0 w 34225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34225"/>
                  <a:gd name="T10" fmla="*/ 0 h 21600"/>
                  <a:gd name="T11" fmla="*/ 34225 w 34225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4225" h="21600" fill="none" extrusionOk="0">
                    <a:moveTo>
                      <a:pt x="34224" y="13594"/>
                    </a:moveTo>
                    <a:cubicBezTo>
                      <a:pt x="30123" y="18658"/>
                      <a:pt x="23956" y="21599"/>
                      <a:pt x="17440" y="21600"/>
                    </a:cubicBezTo>
                    <a:cubicBezTo>
                      <a:pt x="10546" y="21600"/>
                      <a:pt x="4066" y="18309"/>
                      <a:pt x="-1" y="12743"/>
                    </a:cubicBezTo>
                  </a:path>
                  <a:path w="34225" h="21600" stroke="0" extrusionOk="0">
                    <a:moveTo>
                      <a:pt x="34224" y="13594"/>
                    </a:moveTo>
                    <a:cubicBezTo>
                      <a:pt x="30123" y="18658"/>
                      <a:pt x="23956" y="21599"/>
                      <a:pt x="17440" y="21600"/>
                    </a:cubicBezTo>
                    <a:cubicBezTo>
                      <a:pt x="10546" y="21600"/>
                      <a:pt x="4066" y="18309"/>
                      <a:pt x="-1" y="12743"/>
                    </a:cubicBezTo>
                    <a:lnTo>
                      <a:pt x="17440" y="0"/>
                    </a:lnTo>
                    <a:close/>
                  </a:path>
                </a:pathLst>
              </a:custGeom>
              <a:noFill/>
              <a:ln w="762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" name="Group 34"/>
            <p:cNvGrpSpPr>
              <a:grpSpLocks/>
            </p:cNvGrpSpPr>
            <p:nvPr/>
          </p:nvGrpSpPr>
          <p:grpSpPr bwMode="auto">
            <a:xfrm>
              <a:off x="565150" y="2363788"/>
              <a:ext cx="8047038" cy="1331912"/>
              <a:chOff x="356" y="1489"/>
              <a:chExt cx="5069" cy="839"/>
            </a:xfrm>
          </p:grpSpPr>
          <p:sp>
            <p:nvSpPr>
              <p:cNvPr id="32" name="Rectangle 29"/>
              <p:cNvSpPr>
                <a:spLocks noChangeArrowheads="1"/>
              </p:cNvSpPr>
              <p:nvPr/>
            </p:nvSpPr>
            <p:spPr bwMode="auto">
              <a:xfrm>
                <a:off x="356" y="1489"/>
                <a:ext cx="913" cy="8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66675" tIns="33338" rIns="66675" bIns="33338" anchor="ctr"/>
              <a:lstStyle>
                <a:lvl1pPr marL="247650" indent="-247650" defTabSz="473075"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1pPr>
                <a:lvl2pPr marL="742950" indent="-285750" defTabSz="473075"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2pPr>
                <a:lvl3pPr marL="1143000" indent="-228600" defTabSz="473075"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3pPr>
                <a:lvl4pPr marL="1600200" indent="-228600" defTabSz="473075"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4pPr>
                <a:lvl5pPr marL="2057400" indent="-228600" defTabSz="473075"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5pPr>
                <a:lvl6pPr marL="2514600" indent="-228600" defTabSz="473075" eaLnBrk="0" fontAlgn="base" hangingPunct="0">
                  <a:spcBef>
                    <a:spcPct val="50000"/>
                  </a:spcBef>
                  <a:spcAft>
                    <a:spcPct val="0"/>
                  </a:spcAft>
                  <a:buChar char="•"/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6pPr>
                <a:lvl7pPr marL="2971800" indent="-228600" defTabSz="473075" eaLnBrk="0" fontAlgn="base" hangingPunct="0">
                  <a:spcBef>
                    <a:spcPct val="50000"/>
                  </a:spcBef>
                  <a:spcAft>
                    <a:spcPct val="0"/>
                  </a:spcAft>
                  <a:buChar char="•"/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7pPr>
                <a:lvl8pPr marL="3429000" indent="-228600" defTabSz="473075" eaLnBrk="0" fontAlgn="base" hangingPunct="0">
                  <a:spcBef>
                    <a:spcPct val="50000"/>
                  </a:spcBef>
                  <a:spcAft>
                    <a:spcPct val="0"/>
                  </a:spcAft>
                  <a:buChar char="•"/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8pPr>
                <a:lvl9pPr marL="3886200" indent="-228600" defTabSz="473075" eaLnBrk="0" fontAlgn="base" hangingPunct="0">
                  <a:spcBef>
                    <a:spcPct val="50000"/>
                  </a:spcBef>
                  <a:spcAft>
                    <a:spcPct val="0"/>
                  </a:spcAft>
                  <a:buChar char="•"/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Tx/>
                  <a:buNone/>
                </a:pPr>
                <a:r>
                  <a:rPr lang="en-US" altLang="en-US" sz="2200" b="1">
                    <a:latin typeface="Tahoma" pitchFamily="34" charset="0"/>
                  </a:rPr>
                  <a:t>Encoding</a:t>
                </a:r>
              </a:p>
            </p:txBody>
          </p:sp>
          <p:sp>
            <p:nvSpPr>
              <p:cNvPr id="33" name="Rectangle 30"/>
              <p:cNvSpPr>
                <a:spLocks noChangeArrowheads="1"/>
              </p:cNvSpPr>
              <p:nvPr/>
            </p:nvSpPr>
            <p:spPr bwMode="auto">
              <a:xfrm>
                <a:off x="4432" y="1489"/>
                <a:ext cx="993" cy="8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66675" tIns="33338" rIns="66675" bIns="33338" anchor="ctr"/>
              <a:lstStyle>
                <a:lvl1pPr marL="247650" indent="-247650" defTabSz="473075"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1pPr>
                <a:lvl2pPr marL="742950" indent="-285750" defTabSz="473075"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2pPr>
                <a:lvl3pPr marL="1143000" indent="-228600" defTabSz="473075"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3pPr>
                <a:lvl4pPr marL="1600200" indent="-228600" defTabSz="473075"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4pPr>
                <a:lvl5pPr marL="2057400" indent="-228600" defTabSz="473075"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5pPr>
                <a:lvl6pPr marL="2514600" indent="-228600" defTabSz="473075" eaLnBrk="0" fontAlgn="base" hangingPunct="0">
                  <a:spcBef>
                    <a:spcPct val="50000"/>
                  </a:spcBef>
                  <a:spcAft>
                    <a:spcPct val="0"/>
                  </a:spcAft>
                  <a:buChar char="•"/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6pPr>
                <a:lvl7pPr marL="2971800" indent="-228600" defTabSz="473075" eaLnBrk="0" fontAlgn="base" hangingPunct="0">
                  <a:spcBef>
                    <a:spcPct val="50000"/>
                  </a:spcBef>
                  <a:spcAft>
                    <a:spcPct val="0"/>
                  </a:spcAft>
                  <a:buChar char="•"/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7pPr>
                <a:lvl8pPr marL="3429000" indent="-228600" defTabSz="473075" eaLnBrk="0" fontAlgn="base" hangingPunct="0">
                  <a:spcBef>
                    <a:spcPct val="50000"/>
                  </a:spcBef>
                  <a:spcAft>
                    <a:spcPct val="0"/>
                  </a:spcAft>
                  <a:buChar char="•"/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8pPr>
                <a:lvl9pPr marL="3886200" indent="-228600" defTabSz="473075" eaLnBrk="0" fontAlgn="base" hangingPunct="0">
                  <a:spcBef>
                    <a:spcPct val="50000"/>
                  </a:spcBef>
                  <a:spcAft>
                    <a:spcPct val="0"/>
                  </a:spcAft>
                  <a:buChar char="•"/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Tx/>
                  <a:buNone/>
                </a:pPr>
                <a:r>
                  <a:rPr lang="en-US" altLang="en-US" sz="2200" b="1">
                    <a:latin typeface="Tahoma" pitchFamily="34" charset="0"/>
                  </a:rPr>
                  <a:t>Decoding</a:t>
                </a:r>
              </a:p>
            </p:txBody>
          </p:sp>
          <p:sp>
            <p:nvSpPr>
              <p:cNvPr id="34" name="Rectangle 31"/>
              <p:cNvSpPr>
                <a:spLocks noChangeArrowheads="1"/>
              </p:cNvSpPr>
              <p:nvPr/>
            </p:nvSpPr>
            <p:spPr bwMode="auto">
              <a:xfrm>
                <a:off x="2004" y="1489"/>
                <a:ext cx="1692" cy="839"/>
              </a:xfrm>
              <a:prstGeom prst="rect">
                <a:avLst/>
              </a:prstGeom>
              <a:solidFill>
                <a:srgbClr val="CC3300"/>
              </a:solidFill>
              <a:ln w="57150" cmpd="thinThick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lIns="66675" tIns="33338" rIns="66675" bIns="33338" anchor="ctr"/>
              <a:lstStyle>
                <a:lvl1pPr defTabSz="473075"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1pPr>
                <a:lvl2pPr marL="742950" indent="-285750" defTabSz="473075"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2pPr>
                <a:lvl3pPr marL="1143000" indent="-228600" defTabSz="473075"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3pPr>
                <a:lvl4pPr marL="1600200" indent="-228600" defTabSz="473075"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4pPr>
                <a:lvl5pPr marL="2057400" indent="-228600" defTabSz="473075"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5pPr>
                <a:lvl6pPr marL="2514600" indent="-228600" defTabSz="473075" eaLnBrk="0" fontAlgn="base" hangingPunct="0">
                  <a:spcBef>
                    <a:spcPct val="50000"/>
                  </a:spcBef>
                  <a:spcAft>
                    <a:spcPct val="0"/>
                  </a:spcAft>
                  <a:buChar char="•"/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6pPr>
                <a:lvl7pPr marL="2971800" indent="-228600" defTabSz="473075" eaLnBrk="0" fontAlgn="base" hangingPunct="0">
                  <a:spcBef>
                    <a:spcPct val="50000"/>
                  </a:spcBef>
                  <a:spcAft>
                    <a:spcPct val="0"/>
                  </a:spcAft>
                  <a:buChar char="•"/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7pPr>
                <a:lvl8pPr marL="3429000" indent="-228600" defTabSz="473075" eaLnBrk="0" fontAlgn="base" hangingPunct="0">
                  <a:spcBef>
                    <a:spcPct val="50000"/>
                  </a:spcBef>
                  <a:spcAft>
                    <a:spcPct val="0"/>
                  </a:spcAft>
                  <a:buChar char="•"/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8pPr>
                <a:lvl9pPr marL="3886200" indent="-228600" defTabSz="473075" eaLnBrk="0" fontAlgn="base" hangingPunct="0">
                  <a:spcBef>
                    <a:spcPct val="50000"/>
                  </a:spcBef>
                  <a:spcAft>
                    <a:spcPct val="0"/>
                  </a:spcAft>
                  <a:buChar char="•"/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20000"/>
                  </a:spcBef>
                  <a:buFontTx/>
                  <a:buNone/>
                </a:pPr>
                <a:r>
                  <a:rPr lang="en-US" altLang="en-US" sz="2200" b="1">
                    <a:latin typeface="Tahoma" pitchFamily="34" charset="0"/>
                  </a:rPr>
                  <a:t>Communication Media</a:t>
                </a:r>
              </a:p>
            </p:txBody>
          </p:sp>
          <p:sp>
            <p:nvSpPr>
              <p:cNvPr id="35" name="Line 32"/>
              <p:cNvSpPr>
                <a:spLocks noChangeShapeType="1"/>
              </p:cNvSpPr>
              <p:nvPr/>
            </p:nvSpPr>
            <p:spPr bwMode="auto">
              <a:xfrm>
                <a:off x="1300" y="1909"/>
                <a:ext cx="661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33"/>
              <p:cNvSpPr>
                <a:spLocks noChangeShapeType="1"/>
              </p:cNvSpPr>
              <p:nvPr/>
            </p:nvSpPr>
            <p:spPr bwMode="auto">
              <a:xfrm>
                <a:off x="3732" y="1909"/>
                <a:ext cx="661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" name="Group 38"/>
            <p:cNvGrpSpPr>
              <a:grpSpLocks/>
            </p:cNvGrpSpPr>
            <p:nvPr/>
          </p:nvGrpSpPr>
          <p:grpSpPr bwMode="auto">
            <a:xfrm>
              <a:off x="3368675" y="1009650"/>
              <a:ext cx="2439988" cy="1246188"/>
              <a:chOff x="2122" y="636"/>
              <a:chExt cx="1537" cy="785"/>
            </a:xfrm>
          </p:grpSpPr>
          <p:sp>
            <p:nvSpPr>
              <p:cNvPr id="38" name="Freeform 36"/>
              <p:cNvSpPr>
                <a:spLocks/>
              </p:cNvSpPr>
              <p:nvPr/>
            </p:nvSpPr>
            <p:spPr bwMode="auto">
              <a:xfrm>
                <a:off x="2122" y="636"/>
                <a:ext cx="1537" cy="785"/>
              </a:xfrm>
              <a:custGeom>
                <a:avLst/>
                <a:gdLst>
                  <a:gd name="T0" fmla="*/ 768 w 1537"/>
                  <a:gd name="T1" fmla="*/ 211 h 785"/>
                  <a:gd name="T2" fmla="*/ 594 w 1537"/>
                  <a:gd name="T3" fmla="*/ 83 h 785"/>
                  <a:gd name="T4" fmla="*/ 520 w 1537"/>
                  <a:gd name="T5" fmla="*/ 229 h 785"/>
                  <a:gd name="T6" fmla="*/ 26 w 1537"/>
                  <a:gd name="T7" fmla="*/ 83 h 785"/>
                  <a:gd name="T8" fmla="*/ 329 w 1537"/>
                  <a:gd name="T9" fmla="*/ 276 h 785"/>
                  <a:gd name="T10" fmla="*/ 0 w 1537"/>
                  <a:gd name="T11" fmla="*/ 313 h 785"/>
                  <a:gd name="T12" fmla="*/ 265 w 1537"/>
                  <a:gd name="T13" fmla="*/ 427 h 785"/>
                  <a:gd name="T14" fmla="*/ 10 w 1537"/>
                  <a:gd name="T15" fmla="*/ 529 h 785"/>
                  <a:gd name="T16" fmla="*/ 403 w 1537"/>
                  <a:gd name="T17" fmla="*/ 506 h 785"/>
                  <a:gd name="T18" fmla="*/ 339 w 1537"/>
                  <a:gd name="T19" fmla="*/ 639 h 785"/>
                  <a:gd name="T20" fmla="*/ 549 w 1537"/>
                  <a:gd name="T21" fmla="*/ 567 h 785"/>
                  <a:gd name="T22" fmla="*/ 603 w 1537"/>
                  <a:gd name="T23" fmla="*/ 784 h 785"/>
                  <a:gd name="T24" fmla="*/ 749 w 1537"/>
                  <a:gd name="T25" fmla="*/ 542 h 785"/>
                  <a:gd name="T26" fmla="*/ 942 w 1537"/>
                  <a:gd name="T27" fmla="*/ 716 h 785"/>
                  <a:gd name="T28" fmla="*/ 997 w 1537"/>
                  <a:gd name="T29" fmla="*/ 525 h 785"/>
                  <a:gd name="T30" fmla="*/ 1290 w 1537"/>
                  <a:gd name="T31" fmla="*/ 657 h 785"/>
                  <a:gd name="T32" fmla="*/ 1197 w 1537"/>
                  <a:gd name="T33" fmla="*/ 470 h 785"/>
                  <a:gd name="T34" fmla="*/ 1536 w 1537"/>
                  <a:gd name="T35" fmla="*/ 482 h 785"/>
                  <a:gd name="T36" fmla="*/ 1252 w 1537"/>
                  <a:gd name="T37" fmla="*/ 380 h 785"/>
                  <a:gd name="T38" fmla="*/ 1500 w 1537"/>
                  <a:gd name="T39" fmla="*/ 295 h 785"/>
                  <a:gd name="T40" fmla="*/ 1188 w 1537"/>
                  <a:gd name="T41" fmla="*/ 266 h 785"/>
                  <a:gd name="T42" fmla="*/ 1307 w 1537"/>
                  <a:gd name="T43" fmla="*/ 162 h 785"/>
                  <a:gd name="T44" fmla="*/ 1007 w 1537"/>
                  <a:gd name="T45" fmla="*/ 193 h 785"/>
                  <a:gd name="T46" fmla="*/ 1033 w 1537"/>
                  <a:gd name="T47" fmla="*/ 0 h 785"/>
                  <a:gd name="T48" fmla="*/ 768 w 1537"/>
                  <a:gd name="T49" fmla="*/ 211 h 7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537"/>
                  <a:gd name="T76" fmla="*/ 0 h 785"/>
                  <a:gd name="T77" fmla="*/ 1537 w 1537"/>
                  <a:gd name="T78" fmla="*/ 785 h 78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537" h="785">
                    <a:moveTo>
                      <a:pt x="768" y="211"/>
                    </a:moveTo>
                    <a:lnTo>
                      <a:pt x="594" y="83"/>
                    </a:lnTo>
                    <a:lnTo>
                      <a:pt x="520" y="229"/>
                    </a:lnTo>
                    <a:lnTo>
                      <a:pt x="26" y="83"/>
                    </a:lnTo>
                    <a:lnTo>
                      <a:pt x="329" y="276"/>
                    </a:lnTo>
                    <a:lnTo>
                      <a:pt x="0" y="313"/>
                    </a:lnTo>
                    <a:lnTo>
                      <a:pt x="265" y="427"/>
                    </a:lnTo>
                    <a:lnTo>
                      <a:pt x="10" y="529"/>
                    </a:lnTo>
                    <a:lnTo>
                      <a:pt x="403" y="506"/>
                    </a:lnTo>
                    <a:lnTo>
                      <a:pt x="339" y="639"/>
                    </a:lnTo>
                    <a:lnTo>
                      <a:pt x="549" y="567"/>
                    </a:lnTo>
                    <a:lnTo>
                      <a:pt x="603" y="784"/>
                    </a:lnTo>
                    <a:lnTo>
                      <a:pt x="749" y="542"/>
                    </a:lnTo>
                    <a:lnTo>
                      <a:pt x="942" y="716"/>
                    </a:lnTo>
                    <a:lnTo>
                      <a:pt x="997" y="525"/>
                    </a:lnTo>
                    <a:lnTo>
                      <a:pt x="1290" y="657"/>
                    </a:lnTo>
                    <a:lnTo>
                      <a:pt x="1197" y="470"/>
                    </a:lnTo>
                    <a:lnTo>
                      <a:pt x="1536" y="482"/>
                    </a:lnTo>
                    <a:lnTo>
                      <a:pt x="1252" y="380"/>
                    </a:lnTo>
                    <a:lnTo>
                      <a:pt x="1500" y="295"/>
                    </a:lnTo>
                    <a:lnTo>
                      <a:pt x="1188" y="266"/>
                    </a:lnTo>
                    <a:lnTo>
                      <a:pt x="1307" y="162"/>
                    </a:lnTo>
                    <a:lnTo>
                      <a:pt x="1007" y="193"/>
                    </a:lnTo>
                    <a:lnTo>
                      <a:pt x="1033" y="0"/>
                    </a:lnTo>
                    <a:lnTo>
                      <a:pt x="768" y="211"/>
                    </a:lnTo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Rectangle 37"/>
              <p:cNvSpPr>
                <a:spLocks noChangeArrowheads="1"/>
              </p:cNvSpPr>
              <p:nvPr/>
            </p:nvSpPr>
            <p:spPr bwMode="auto">
              <a:xfrm>
                <a:off x="2485" y="878"/>
                <a:ext cx="793" cy="2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 anchor="ctr"/>
              <a:lstStyle>
                <a:lvl1pPr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har char="•"/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har char="•"/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har char="•"/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har char="•"/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b="1" dirty="0">
                    <a:solidFill>
                      <a:schemeClr val="tx1"/>
                    </a:solidFill>
                    <a:latin typeface="Tahoma" pitchFamily="34" charset="0"/>
                  </a:rPr>
                  <a:t>Noise</a:t>
                </a:r>
              </a:p>
            </p:txBody>
          </p:sp>
        </p:grpSp>
        <p:grpSp>
          <p:nvGrpSpPr>
            <p:cNvPr id="40" name="Group 41"/>
            <p:cNvGrpSpPr>
              <a:grpSpLocks/>
            </p:cNvGrpSpPr>
            <p:nvPr/>
          </p:nvGrpSpPr>
          <p:grpSpPr bwMode="auto">
            <a:xfrm>
              <a:off x="3368675" y="4073525"/>
              <a:ext cx="2439988" cy="1247775"/>
              <a:chOff x="2122" y="2566"/>
              <a:chExt cx="1537" cy="786"/>
            </a:xfrm>
          </p:grpSpPr>
          <p:sp>
            <p:nvSpPr>
              <p:cNvPr id="41" name="Freeform 39"/>
              <p:cNvSpPr>
                <a:spLocks/>
              </p:cNvSpPr>
              <p:nvPr/>
            </p:nvSpPr>
            <p:spPr bwMode="auto">
              <a:xfrm>
                <a:off x="2122" y="2566"/>
                <a:ext cx="1537" cy="786"/>
              </a:xfrm>
              <a:custGeom>
                <a:avLst/>
                <a:gdLst>
                  <a:gd name="T0" fmla="*/ 768 w 1537"/>
                  <a:gd name="T1" fmla="*/ 211 h 786"/>
                  <a:gd name="T2" fmla="*/ 594 w 1537"/>
                  <a:gd name="T3" fmla="*/ 83 h 786"/>
                  <a:gd name="T4" fmla="*/ 520 w 1537"/>
                  <a:gd name="T5" fmla="*/ 230 h 786"/>
                  <a:gd name="T6" fmla="*/ 26 w 1537"/>
                  <a:gd name="T7" fmla="*/ 83 h 786"/>
                  <a:gd name="T8" fmla="*/ 329 w 1537"/>
                  <a:gd name="T9" fmla="*/ 277 h 786"/>
                  <a:gd name="T10" fmla="*/ 0 w 1537"/>
                  <a:gd name="T11" fmla="*/ 313 h 786"/>
                  <a:gd name="T12" fmla="*/ 265 w 1537"/>
                  <a:gd name="T13" fmla="*/ 428 h 786"/>
                  <a:gd name="T14" fmla="*/ 10 w 1537"/>
                  <a:gd name="T15" fmla="*/ 530 h 786"/>
                  <a:gd name="T16" fmla="*/ 403 w 1537"/>
                  <a:gd name="T17" fmla="*/ 507 h 786"/>
                  <a:gd name="T18" fmla="*/ 339 w 1537"/>
                  <a:gd name="T19" fmla="*/ 640 h 786"/>
                  <a:gd name="T20" fmla="*/ 549 w 1537"/>
                  <a:gd name="T21" fmla="*/ 568 h 786"/>
                  <a:gd name="T22" fmla="*/ 603 w 1537"/>
                  <a:gd name="T23" fmla="*/ 785 h 786"/>
                  <a:gd name="T24" fmla="*/ 749 w 1537"/>
                  <a:gd name="T25" fmla="*/ 543 h 786"/>
                  <a:gd name="T26" fmla="*/ 942 w 1537"/>
                  <a:gd name="T27" fmla="*/ 717 h 786"/>
                  <a:gd name="T28" fmla="*/ 997 w 1537"/>
                  <a:gd name="T29" fmla="*/ 525 h 786"/>
                  <a:gd name="T30" fmla="*/ 1290 w 1537"/>
                  <a:gd name="T31" fmla="*/ 658 h 786"/>
                  <a:gd name="T32" fmla="*/ 1197 w 1537"/>
                  <a:gd name="T33" fmla="*/ 470 h 786"/>
                  <a:gd name="T34" fmla="*/ 1536 w 1537"/>
                  <a:gd name="T35" fmla="*/ 483 h 786"/>
                  <a:gd name="T36" fmla="*/ 1252 w 1537"/>
                  <a:gd name="T37" fmla="*/ 381 h 786"/>
                  <a:gd name="T38" fmla="*/ 1500 w 1537"/>
                  <a:gd name="T39" fmla="*/ 296 h 786"/>
                  <a:gd name="T40" fmla="*/ 1188 w 1537"/>
                  <a:gd name="T41" fmla="*/ 266 h 786"/>
                  <a:gd name="T42" fmla="*/ 1307 w 1537"/>
                  <a:gd name="T43" fmla="*/ 162 h 786"/>
                  <a:gd name="T44" fmla="*/ 1007 w 1537"/>
                  <a:gd name="T45" fmla="*/ 194 h 786"/>
                  <a:gd name="T46" fmla="*/ 1033 w 1537"/>
                  <a:gd name="T47" fmla="*/ 0 h 786"/>
                  <a:gd name="T48" fmla="*/ 768 w 1537"/>
                  <a:gd name="T49" fmla="*/ 211 h 7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537"/>
                  <a:gd name="T76" fmla="*/ 0 h 786"/>
                  <a:gd name="T77" fmla="*/ 1537 w 1537"/>
                  <a:gd name="T78" fmla="*/ 786 h 78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537" h="786">
                    <a:moveTo>
                      <a:pt x="768" y="211"/>
                    </a:moveTo>
                    <a:lnTo>
                      <a:pt x="594" y="83"/>
                    </a:lnTo>
                    <a:lnTo>
                      <a:pt x="520" y="230"/>
                    </a:lnTo>
                    <a:lnTo>
                      <a:pt x="26" y="83"/>
                    </a:lnTo>
                    <a:lnTo>
                      <a:pt x="329" y="277"/>
                    </a:lnTo>
                    <a:lnTo>
                      <a:pt x="0" y="313"/>
                    </a:lnTo>
                    <a:lnTo>
                      <a:pt x="265" y="428"/>
                    </a:lnTo>
                    <a:lnTo>
                      <a:pt x="10" y="530"/>
                    </a:lnTo>
                    <a:lnTo>
                      <a:pt x="403" y="507"/>
                    </a:lnTo>
                    <a:lnTo>
                      <a:pt x="339" y="640"/>
                    </a:lnTo>
                    <a:lnTo>
                      <a:pt x="549" y="568"/>
                    </a:lnTo>
                    <a:lnTo>
                      <a:pt x="603" y="785"/>
                    </a:lnTo>
                    <a:lnTo>
                      <a:pt x="749" y="543"/>
                    </a:lnTo>
                    <a:lnTo>
                      <a:pt x="942" y="717"/>
                    </a:lnTo>
                    <a:lnTo>
                      <a:pt x="997" y="525"/>
                    </a:lnTo>
                    <a:lnTo>
                      <a:pt x="1290" y="658"/>
                    </a:lnTo>
                    <a:lnTo>
                      <a:pt x="1197" y="470"/>
                    </a:lnTo>
                    <a:lnTo>
                      <a:pt x="1536" y="483"/>
                    </a:lnTo>
                    <a:lnTo>
                      <a:pt x="1252" y="381"/>
                    </a:lnTo>
                    <a:lnTo>
                      <a:pt x="1500" y="296"/>
                    </a:lnTo>
                    <a:lnTo>
                      <a:pt x="1188" y="266"/>
                    </a:lnTo>
                    <a:lnTo>
                      <a:pt x="1307" y="162"/>
                    </a:lnTo>
                    <a:lnTo>
                      <a:pt x="1007" y="194"/>
                    </a:lnTo>
                    <a:lnTo>
                      <a:pt x="1033" y="0"/>
                    </a:lnTo>
                    <a:lnTo>
                      <a:pt x="768" y="211"/>
                    </a:lnTo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Rectangle 40"/>
              <p:cNvSpPr>
                <a:spLocks noChangeArrowheads="1"/>
              </p:cNvSpPr>
              <p:nvPr/>
            </p:nvSpPr>
            <p:spPr bwMode="auto">
              <a:xfrm>
                <a:off x="2485" y="2808"/>
                <a:ext cx="793" cy="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 anchor="ctr"/>
              <a:lstStyle>
                <a:lvl1pPr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har char="•"/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har char="•"/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har char="•"/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buChar char="•"/>
                  <a:defRPr sz="2400">
                    <a:solidFill>
                      <a:srgbClr val="FFFFFF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b="1">
                    <a:solidFill>
                      <a:schemeClr val="tx1"/>
                    </a:solidFill>
                    <a:latin typeface="Tahoma" pitchFamily="34" charset="0"/>
                  </a:rPr>
                  <a:t>Noise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1401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Communication Process</a:t>
            </a:r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sz="24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단과대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학장 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Anne, 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그녀는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교수들이 기부금 유치에 좀 더 힘써주길 당부하고 싶음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</a:t>
            </a: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문제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1: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어떻게 메시지를 표현할 것인가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교수들이 그녀의 요청에 반감을 가질 수 있는 것을 알기 때문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문제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2: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어떤 수단으로 메시지를 전달할 것인가</a:t>
            </a:r>
            <a:endParaRPr lang="en-US" altLang="ko-KR" sz="21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그녀는 우선 명료하고 조심스럽게 의도를 전달할 수 있는 단어를 선택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가능한 방법 중 가장 좋다고 생각되는 방법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한 명씩</a:t>
            </a:r>
            <a:r>
              <a:rPr lang="en-US" altLang="ko-KR" sz="21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대화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-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개별적으로 반응을 살필 수 있고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반응에 따라 메시지를 만들 수 있기 때문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그러나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시간의 문제가 걸림돌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공식적 미팅에서 발언하는 것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혹은 메모나 </a:t>
            </a:r>
            <a:r>
              <a:rPr lang="ko-KR" altLang="en-US" sz="21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이메일을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보내는 방법이 남음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 경우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교수 각자는 다르게 해석할 수도 있음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누구는 외부 유치보다는 내부 기금유치가 우선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누구는 터무니없다고 생각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 </a:t>
            </a:r>
          </a:p>
          <a:p>
            <a:endParaRPr lang="en-US" altLang="ko-KR" sz="21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dirty="0" smtClean="0">
              <a:latin typeface="Calibri" panose="020F0502020204030204" pitchFamily="34" charset="0"/>
            </a:endParaRPr>
          </a:p>
          <a:p>
            <a:endParaRPr lang="en-US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88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Communication Process</a:t>
            </a:r>
            <a:endParaRPr lang="en-US" dirty="0"/>
          </a:p>
        </p:txBody>
      </p:sp>
      <p:pic>
        <p:nvPicPr>
          <p:cNvPr id="1026" name="Picture 2" descr="http://imgnews.naver.com/image/086/2010/05/28/000bcdb95f1d0d65c1cc3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700808"/>
            <a:ext cx="4762500" cy="4791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366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Communication Process</a:t>
            </a:r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sz="24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단과대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학장 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Anne, 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그녀는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교수들이 기부금 유치에 좀 더 힘써주길 당부하고 싶음</a:t>
            </a:r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</a:t>
            </a:r>
          </a:p>
          <a:p>
            <a:pPr lvl="1"/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Anne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은 자신의 소통의 문제를 생각하기 시작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그녀는 자기가 말하고자 하는 것을 알고 있지만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 의미를 단어로 담아내는 것이 어려운 것도 인식함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메시지를 받은 사람들은 자기 스스로의 인식에 따라 다르게 해석 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상황에 따라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경험에 따라 그들 스스로의 인식차이에 따라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lvl="1"/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결국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정보를 전달하는 것 뿐만 아니라</a:t>
            </a:r>
            <a:r>
              <a:rPr lang="en-US" altLang="ko-KR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1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공통의 의미를 만들어 내는 것도 중요 </a:t>
            </a:r>
            <a:endParaRPr lang="en-US" altLang="ko-KR" sz="21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Communication- </a:t>
            </a:r>
            <a:r>
              <a:rPr lang="ko-KR" altLang="en-US" sz="2400" dirty="0">
                <a:latin typeface="굴림" panose="020B0600000101010101" pitchFamily="50" charset="-127"/>
                <a:ea typeface="굴림" panose="020B0600000101010101" pitchFamily="50" charset="-127"/>
              </a:rPr>
              <a:t>라틴어</a:t>
            </a:r>
            <a:r>
              <a:rPr lang="ko-KR" altLang="en-US" dirty="0" smtClean="0">
                <a:latin typeface="Calibri" panose="020F0502020204030204" pitchFamily="34" charset="0"/>
              </a:rPr>
              <a:t> </a:t>
            </a:r>
            <a:r>
              <a:rPr lang="en-US" altLang="ko-KR" i="1" dirty="0" err="1" smtClean="0">
                <a:latin typeface="Calibri" panose="020F0502020204030204" pitchFamily="34" charset="0"/>
              </a:rPr>
              <a:t>communis</a:t>
            </a:r>
            <a:r>
              <a:rPr lang="en-US" altLang="ko-KR" dirty="0" smtClean="0">
                <a:latin typeface="Calibri" panose="020F0502020204030204" pitchFamily="34" charset="0"/>
              </a:rPr>
              <a:t> (“common” 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이라는 </a:t>
            </a:r>
            <a:r>
              <a:rPr lang="ko-KR" altLang="en-US" sz="2400" dirty="0">
                <a:latin typeface="굴림" panose="020B0600000101010101" pitchFamily="50" charset="-127"/>
                <a:ea typeface="굴림" panose="020B0600000101010101" pitchFamily="50" charset="-127"/>
              </a:rPr>
              <a:t>뜻</a:t>
            </a:r>
            <a:r>
              <a:rPr lang="en-US" altLang="ko-KR" sz="2400" dirty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  <a:r>
              <a:rPr lang="ko-KR" altLang="en-US" sz="2400" dirty="0">
                <a:latin typeface="굴림" panose="020B0600000101010101" pitchFamily="50" charset="-127"/>
                <a:ea typeface="굴림" panose="020B0600000101010101" pitchFamily="50" charset="-127"/>
              </a:rPr>
              <a:t>에서 유래</a:t>
            </a:r>
            <a:r>
              <a:rPr lang="en-US" altLang="ko-KR" sz="24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endParaRPr lang="en-US" sz="24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7716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Communication Process</a:t>
            </a:r>
            <a:endParaRPr lang="en-US" dirty="0"/>
          </a:p>
        </p:txBody>
      </p:sp>
      <p:grpSp>
        <p:nvGrpSpPr>
          <p:cNvPr id="4" name="그룹 3"/>
          <p:cNvGrpSpPr/>
          <p:nvPr/>
        </p:nvGrpSpPr>
        <p:grpSpPr>
          <a:xfrm>
            <a:off x="304800" y="1601688"/>
            <a:ext cx="8534400" cy="2590976"/>
            <a:chOff x="304800" y="1524000"/>
            <a:chExt cx="8534400" cy="4419600"/>
          </a:xfrm>
        </p:grpSpPr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1219200" y="2286000"/>
              <a:ext cx="1752600" cy="3276600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533400" y="1524000"/>
              <a:ext cx="1905000" cy="3886200"/>
            </a:xfrm>
            <a:prstGeom prst="ellipse">
              <a:avLst/>
            </a:prstGeom>
            <a:solidFill>
              <a:srgbClr val="C5A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6858000" y="1524000"/>
              <a:ext cx="1905000" cy="3886200"/>
            </a:xfrm>
            <a:prstGeom prst="ellipse">
              <a:avLst/>
            </a:prstGeom>
            <a:solidFill>
              <a:srgbClr val="C5A3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914400" y="2057400"/>
              <a:ext cx="914400" cy="838200"/>
            </a:xfrm>
            <a:prstGeom prst="rect">
              <a:avLst/>
            </a:prstGeom>
            <a:solidFill>
              <a:srgbClr val="FFF901"/>
            </a:solidFill>
            <a:ln w="12700">
              <a:noFill/>
              <a:miter lim="800000"/>
              <a:headEnd/>
              <a:tailEnd/>
            </a:ln>
            <a:effectLst>
              <a:outerShdw dist="107763" dir="81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en-US" sz="1800">
                  <a:solidFill>
                    <a:schemeClr val="tx1"/>
                  </a:solidFill>
                </a:rPr>
                <a:t>Intended</a:t>
              </a:r>
            </a:p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en-US" sz="1800">
                  <a:solidFill>
                    <a:schemeClr val="tx1"/>
                  </a:solidFill>
                </a:rPr>
                <a:t>Meaning</a:t>
              </a: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914400" y="4114800"/>
              <a:ext cx="914400" cy="838200"/>
            </a:xfrm>
            <a:prstGeom prst="rect">
              <a:avLst/>
            </a:prstGeom>
            <a:solidFill>
              <a:srgbClr val="FF9999"/>
            </a:solidFill>
            <a:ln w="12700">
              <a:noFill/>
              <a:miter lim="800000"/>
              <a:headEnd/>
              <a:tailEnd/>
            </a:ln>
            <a:effectLst>
              <a:outerShdw dist="107763" dir="81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en-US" sz="1800">
                  <a:solidFill>
                    <a:schemeClr val="tx1"/>
                  </a:solidFill>
                </a:rPr>
                <a:t>Perceived</a:t>
              </a:r>
            </a:p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en-US" sz="1800">
                  <a:solidFill>
                    <a:schemeClr val="tx1"/>
                  </a:solidFill>
                </a:rPr>
                <a:t>Meaning</a:t>
              </a: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7467600" y="2057400"/>
              <a:ext cx="914400" cy="838200"/>
            </a:xfrm>
            <a:prstGeom prst="rect">
              <a:avLst/>
            </a:prstGeom>
            <a:solidFill>
              <a:srgbClr val="FF9999"/>
            </a:solidFill>
            <a:ln w="12700">
              <a:noFill/>
              <a:miter lim="800000"/>
              <a:headEnd/>
              <a:tailEnd/>
            </a:ln>
            <a:effectLst>
              <a:outerShdw dist="107763" dir="81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en-US" sz="1800">
                  <a:solidFill>
                    <a:schemeClr val="tx1"/>
                  </a:solidFill>
                </a:rPr>
                <a:t>Perceived</a:t>
              </a:r>
            </a:p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en-US" sz="1800">
                  <a:solidFill>
                    <a:schemeClr val="tx1"/>
                  </a:solidFill>
                </a:rPr>
                <a:t>Meaning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7467600" y="4114800"/>
              <a:ext cx="914400" cy="838200"/>
            </a:xfrm>
            <a:prstGeom prst="rect">
              <a:avLst/>
            </a:prstGeom>
            <a:solidFill>
              <a:srgbClr val="FFF901"/>
            </a:solidFill>
            <a:ln w="12700">
              <a:noFill/>
              <a:miter lim="800000"/>
              <a:headEnd/>
              <a:tailEnd/>
            </a:ln>
            <a:effectLst>
              <a:outerShdw dist="107763" dir="81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en-US" sz="1800">
                  <a:solidFill>
                    <a:schemeClr val="tx1"/>
                  </a:solidFill>
                </a:rPr>
                <a:t>Intended</a:t>
              </a:r>
            </a:p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en-US" sz="1800">
                  <a:solidFill>
                    <a:schemeClr val="tx1"/>
                  </a:solidFill>
                </a:rPr>
                <a:t>Meaning</a:t>
              </a: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2438400" y="2057400"/>
              <a:ext cx="914400" cy="838200"/>
            </a:xfrm>
            <a:prstGeom prst="rect">
              <a:avLst/>
            </a:prstGeom>
            <a:solidFill>
              <a:srgbClr val="66FF33"/>
            </a:solidFill>
            <a:ln w="12700">
              <a:noFill/>
              <a:miter lim="800000"/>
              <a:headEnd/>
              <a:tailEnd/>
            </a:ln>
            <a:effectLst>
              <a:outerShdw dist="107763" dir="81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en-US" sz="1800">
                  <a:solidFill>
                    <a:schemeClr val="tx1"/>
                  </a:solidFill>
                </a:rPr>
                <a:t>Encoding</a:t>
              </a:r>
            </a:p>
          </p:txBody>
        </p:sp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5943600" y="4114800"/>
              <a:ext cx="914400" cy="838200"/>
            </a:xfrm>
            <a:prstGeom prst="rect">
              <a:avLst/>
            </a:prstGeom>
            <a:solidFill>
              <a:srgbClr val="66FF33"/>
            </a:solidFill>
            <a:ln w="12700">
              <a:noFill/>
              <a:miter lim="800000"/>
              <a:headEnd/>
              <a:tailEnd/>
            </a:ln>
            <a:effectLst>
              <a:outerShdw dist="107763" dir="81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en-US" sz="1800">
                  <a:solidFill>
                    <a:schemeClr val="tx1"/>
                  </a:solidFill>
                </a:rPr>
                <a:t>Encoding</a:t>
              </a:r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4114800" y="2057400"/>
              <a:ext cx="914400" cy="838200"/>
            </a:xfrm>
            <a:prstGeom prst="rect">
              <a:avLst/>
            </a:prstGeom>
            <a:solidFill>
              <a:srgbClr val="9999FF"/>
            </a:solidFill>
            <a:ln w="12700">
              <a:solidFill>
                <a:srgbClr val="99FFCC"/>
              </a:solidFill>
              <a:miter lim="800000"/>
              <a:headEnd/>
              <a:tailEnd/>
            </a:ln>
            <a:effectLst>
              <a:outerShdw dist="107763" dir="81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en-US" sz="1800">
                  <a:solidFill>
                    <a:schemeClr val="tx1"/>
                  </a:solidFill>
                </a:rPr>
                <a:t>Trans-</a:t>
              </a:r>
            </a:p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en-US" sz="1800">
                  <a:solidFill>
                    <a:schemeClr val="tx1"/>
                  </a:solidFill>
                </a:rPr>
                <a:t>Mission</a:t>
              </a:r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4114800" y="4114800"/>
              <a:ext cx="914400" cy="838200"/>
            </a:xfrm>
            <a:prstGeom prst="rect">
              <a:avLst/>
            </a:prstGeom>
            <a:solidFill>
              <a:srgbClr val="9999FF"/>
            </a:solidFill>
            <a:ln w="12700">
              <a:solidFill>
                <a:srgbClr val="99FFCC"/>
              </a:solidFill>
              <a:miter lim="800000"/>
              <a:headEnd/>
              <a:tailEnd/>
            </a:ln>
            <a:effectLst>
              <a:outerShdw dist="107763" dir="81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en-US" sz="1800" dirty="0">
                  <a:solidFill>
                    <a:schemeClr val="tx1"/>
                  </a:solidFill>
                </a:rPr>
                <a:t>Trans-</a:t>
              </a:r>
            </a:p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en-US" sz="1800" dirty="0">
                  <a:solidFill>
                    <a:schemeClr val="tx1"/>
                  </a:solidFill>
                </a:rPr>
                <a:t>Mission</a:t>
              </a:r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2438400" y="4114800"/>
              <a:ext cx="914400" cy="838200"/>
            </a:xfrm>
            <a:prstGeom prst="rect">
              <a:avLst/>
            </a:prstGeom>
            <a:solidFill>
              <a:srgbClr val="FF6600"/>
            </a:solidFill>
            <a:ln w="12700">
              <a:noFill/>
              <a:miter lim="800000"/>
              <a:headEnd/>
              <a:tailEnd/>
            </a:ln>
            <a:effectLst>
              <a:outerShdw dist="107763" dir="81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en-US" sz="1800">
                  <a:solidFill>
                    <a:schemeClr val="tx1"/>
                  </a:solidFill>
                </a:rPr>
                <a:t>Decoding</a:t>
              </a: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5943600" y="2057400"/>
              <a:ext cx="914400" cy="838200"/>
            </a:xfrm>
            <a:prstGeom prst="rect">
              <a:avLst/>
            </a:prstGeom>
            <a:solidFill>
              <a:srgbClr val="FF6600"/>
            </a:solidFill>
            <a:ln w="12700">
              <a:noFill/>
              <a:miter lim="800000"/>
              <a:headEnd/>
              <a:tailEnd/>
            </a:ln>
            <a:effectLst>
              <a:outerShdw dist="107763" dir="81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en-US" sz="1800">
                  <a:solidFill>
                    <a:schemeClr val="tx1"/>
                  </a:solidFill>
                </a:rPr>
                <a:t>Decoding</a:t>
              </a:r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>
              <a:off x="1905000" y="2514600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20"/>
            <p:cNvSpPr>
              <a:spLocks noChangeShapeType="1"/>
            </p:cNvSpPr>
            <p:nvPr/>
          </p:nvSpPr>
          <p:spPr bwMode="auto">
            <a:xfrm>
              <a:off x="3505200" y="2514600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>
              <a:off x="5181600" y="2514600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>
              <a:off x="6934200" y="2514600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 flipH="1">
              <a:off x="3505200" y="4572000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24"/>
            <p:cNvSpPr>
              <a:spLocks noChangeShapeType="1"/>
            </p:cNvSpPr>
            <p:nvPr/>
          </p:nvSpPr>
          <p:spPr bwMode="auto">
            <a:xfrm flipH="1">
              <a:off x="5181600" y="4572000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5"/>
            <p:cNvSpPr>
              <a:spLocks noChangeShapeType="1"/>
            </p:cNvSpPr>
            <p:nvPr/>
          </p:nvSpPr>
          <p:spPr bwMode="auto">
            <a:xfrm flipH="1">
              <a:off x="6934200" y="4572000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6"/>
            <p:cNvSpPr>
              <a:spLocks noChangeShapeType="1"/>
            </p:cNvSpPr>
            <p:nvPr/>
          </p:nvSpPr>
          <p:spPr bwMode="auto">
            <a:xfrm flipH="1">
              <a:off x="1905000" y="4572000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7"/>
            <p:cNvSpPr>
              <a:spLocks noChangeShapeType="1"/>
            </p:cNvSpPr>
            <p:nvPr/>
          </p:nvSpPr>
          <p:spPr bwMode="auto">
            <a:xfrm flipV="1">
              <a:off x="1219200" y="3200400"/>
              <a:ext cx="0" cy="609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28"/>
            <p:cNvSpPr>
              <a:spLocks noChangeShapeType="1"/>
            </p:cNvSpPr>
            <p:nvPr/>
          </p:nvSpPr>
          <p:spPr bwMode="auto">
            <a:xfrm>
              <a:off x="7924800" y="3200400"/>
              <a:ext cx="0" cy="457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Text Box 29"/>
            <p:cNvSpPr txBox="1">
              <a:spLocks noChangeArrowheads="1"/>
            </p:cNvSpPr>
            <p:nvPr/>
          </p:nvSpPr>
          <p:spPr bwMode="auto">
            <a:xfrm>
              <a:off x="4114800" y="3352800"/>
              <a:ext cx="1143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/>
                <a:t>Noise</a:t>
              </a:r>
            </a:p>
          </p:txBody>
        </p:sp>
        <p:sp>
          <p:nvSpPr>
            <p:cNvPr id="29" name="Line 30"/>
            <p:cNvSpPr>
              <a:spLocks noChangeShapeType="1"/>
            </p:cNvSpPr>
            <p:nvPr/>
          </p:nvSpPr>
          <p:spPr bwMode="auto">
            <a:xfrm flipV="1">
              <a:off x="5181600" y="3124200"/>
              <a:ext cx="609600" cy="381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31"/>
            <p:cNvSpPr>
              <a:spLocks noChangeShapeType="1"/>
            </p:cNvSpPr>
            <p:nvPr/>
          </p:nvSpPr>
          <p:spPr bwMode="auto">
            <a:xfrm flipV="1">
              <a:off x="4572000" y="3048000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2"/>
            <p:cNvSpPr>
              <a:spLocks noChangeShapeType="1"/>
            </p:cNvSpPr>
            <p:nvPr/>
          </p:nvSpPr>
          <p:spPr bwMode="auto">
            <a:xfrm>
              <a:off x="4572000" y="3733800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33"/>
            <p:cNvSpPr>
              <a:spLocks noChangeShapeType="1"/>
            </p:cNvSpPr>
            <p:nvPr/>
          </p:nvSpPr>
          <p:spPr bwMode="auto">
            <a:xfrm>
              <a:off x="5181600" y="3733800"/>
              <a:ext cx="53340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34"/>
            <p:cNvSpPr>
              <a:spLocks noChangeShapeType="1"/>
            </p:cNvSpPr>
            <p:nvPr/>
          </p:nvSpPr>
          <p:spPr bwMode="auto">
            <a:xfrm flipH="1" flipV="1">
              <a:off x="3429000" y="3124200"/>
              <a:ext cx="609600" cy="381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5"/>
            <p:cNvSpPr>
              <a:spLocks noChangeShapeType="1"/>
            </p:cNvSpPr>
            <p:nvPr/>
          </p:nvSpPr>
          <p:spPr bwMode="auto">
            <a:xfrm flipH="1">
              <a:off x="3581400" y="3810000"/>
              <a:ext cx="45720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6"/>
            <p:cNvSpPr>
              <a:spLocks noChangeShapeType="1"/>
            </p:cNvSpPr>
            <p:nvPr/>
          </p:nvSpPr>
          <p:spPr bwMode="auto">
            <a:xfrm>
              <a:off x="304800" y="4724400"/>
              <a:ext cx="0" cy="1066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7"/>
            <p:cNvSpPr>
              <a:spLocks noChangeShapeType="1"/>
            </p:cNvSpPr>
            <p:nvPr/>
          </p:nvSpPr>
          <p:spPr bwMode="auto">
            <a:xfrm>
              <a:off x="8839200" y="4724400"/>
              <a:ext cx="0" cy="1066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8"/>
            <p:cNvSpPr>
              <a:spLocks noChangeShapeType="1"/>
            </p:cNvSpPr>
            <p:nvPr/>
          </p:nvSpPr>
          <p:spPr bwMode="auto">
            <a:xfrm>
              <a:off x="304800" y="5791200"/>
              <a:ext cx="3200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9"/>
            <p:cNvSpPr>
              <a:spLocks noChangeShapeType="1"/>
            </p:cNvSpPr>
            <p:nvPr/>
          </p:nvSpPr>
          <p:spPr bwMode="auto">
            <a:xfrm>
              <a:off x="5638800" y="5791200"/>
              <a:ext cx="3200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Text Box 40"/>
            <p:cNvSpPr txBox="1">
              <a:spLocks noChangeArrowheads="1"/>
            </p:cNvSpPr>
            <p:nvPr/>
          </p:nvSpPr>
          <p:spPr bwMode="auto">
            <a:xfrm>
              <a:off x="3962400" y="5486400"/>
              <a:ext cx="13716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rgbClr val="FFFFFF"/>
                  </a:solidFill>
                  <a:latin typeface="Times New Roman" pitchFamily="18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/>
                <a:t>Feedback</a:t>
              </a:r>
            </a:p>
          </p:txBody>
        </p:sp>
      </p:grpSp>
      <p:grpSp>
        <p:nvGrpSpPr>
          <p:cNvPr id="40" name="그룹 65"/>
          <p:cNvGrpSpPr>
            <a:grpSpLocks/>
          </p:cNvGrpSpPr>
          <p:nvPr/>
        </p:nvGrpSpPr>
        <p:grpSpPr bwMode="auto">
          <a:xfrm>
            <a:off x="575208" y="4348990"/>
            <a:ext cx="7993583" cy="1980175"/>
            <a:chOff x="323528" y="2168458"/>
            <a:chExt cx="8568952" cy="2556686"/>
          </a:xfrm>
        </p:grpSpPr>
        <p:sp>
          <p:nvSpPr>
            <p:cNvPr id="41" name="모서리가 둥근 직사각형 40"/>
            <p:cNvSpPr/>
            <p:nvPr/>
          </p:nvSpPr>
          <p:spPr bwMode="auto">
            <a:xfrm>
              <a:off x="323528" y="2277190"/>
              <a:ext cx="8568952" cy="2447954"/>
            </a:xfrm>
            <a:prstGeom prst="roundRect">
              <a:avLst>
                <a:gd name="adj" fmla="val 4671"/>
              </a:avLst>
            </a:prstGeom>
            <a:solidFill>
              <a:srgbClr val="B0C6C6">
                <a:lumMod val="20000"/>
                <a:lumOff val="80000"/>
              </a:srgbClr>
            </a:solidFill>
            <a:ln w="9525" cap="flat" cmpd="sng" algn="ctr">
              <a:solidFill>
                <a:srgbClr val="2B166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ea"/>
              </a:endParaRPr>
            </a:p>
          </p:txBody>
        </p:sp>
        <p:sp>
          <p:nvSpPr>
            <p:cNvPr id="42" name="Rectangle 2"/>
            <p:cNvSpPr>
              <a:spLocks noChangeArrowheads="1"/>
            </p:cNvSpPr>
            <p:nvPr/>
          </p:nvSpPr>
          <p:spPr bwMode="auto">
            <a:xfrm>
              <a:off x="2196456" y="2748037"/>
              <a:ext cx="1439862" cy="536575"/>
            </a:xfrm>
            <a:prstGeom prst="rect">
              <a:avLst/>
            </a:prstGeom>
            <a:solidFill>
              <a:srgbClr val="66FF66"/>
            </a:solidFill>
            <a:ln w="9525">
              <a:solidFill>
                <a:srgbClr val="2B166E"/>
              </a:solidFill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ea"/>
                </a:rPr>
                <a:t>메시지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ea"/>
                </a:rPr>
                <a:t>기호화</a:t>
              </a:r>
              <a:r>
                <a:rPr kumimoji="0" lang="en-US" altLang="ko-KR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ea"/>
                  <a:sym typeface="Wingdings" pitchFamily="2" charset="2"/>
                </a:rPr>
                <a:t></a:t>
              </a:r>
              <a:r>
                <a:rPr kumimoji="0" lang="ko-KR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ea"/>
                  <a:sym typeface="Wingdings" pitchFamily="2" charset="2"/>
                </a:rPr>
                <a:t>발신</a:t>
              </a:r>
              <a:endParaRPr kumimoji="0" lang="ko-KR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ea"/>
              </a:endParaRPr>
            </a:p>
          </p:txBody>
        </p:sp>
        <p:sp>
          <p:nvSpPr>
            <p:cNvPr id="43" name="Oval 12"/>
            <p:cNvSpPr>
              <a:spLocks noChangeArrowheads="1"/>
            </p:cNvSpPr>
            <p:nvPr/>
          </p:nvSpPr>
          <p:spPr bwMode="auto">
            <a:xfrm>
              <a:off x="467544" y="2636912"/>
              <a:ext cx="1447800" cy="685800"/>
            </a:xfrm>
            <a:prstGeom prst="ellipse">
              <a:avLst/>
            </a:prstGeom>
            <a:solidFill>
              <a:srgbClr val="66FFFF"/>
            </a:solidFill>
            <a:ln w="9525">
              <a:solidFill>
                <a:srgbClr val="2B166E"/>
              </a:solidFill>
              <a:round/>
              <a:headEnd/>
              <a:tailEnd/>
            </a:ln>
            <a:effectLst>
              <a:outerShdw dist="107763" dir="2700000" algn="ctr" rotWithShape="0">
                <a:srgbClr val="DDDDDD"/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ko-KR" altLang="en-US" sz="2000" b="1" kern="0" dirty="0">
                  <a:solidFill>
                    <a:sysClr val="windowText" lastClr="000000"/>
                  </a:solidFill>
                  <a:latin typeface="+mn-ea"/>
                </a:rPr>
                <a:t>송</a:t>
              </a:r>
              <a:r>
                <a:rPr kumimoji="0" lang="ko-KR" alt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ea"/>
                </a:rPr>
                <a:t>신자</a:t>
              </a:r>
              <a:endParaRPr kumimoji="0" lang="en-US" altLang="ko-KR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ea"/>
              </a:endParaRPr>
            </a:p>
          </p:txBody>
        </p:sp>
        <p:sp>
          <p:nvSpPr>
            <p:cNvPr id="44" name="Rectangle 13"/>
            <p:cNvSpPr>
              <a:spLocks noChangeArrowheads="1"/>
            </p:cNvSpPr>
            <p:nvPr/>
          </p:nvSpPr>
          <p:spPr bwMode="auto">
            <a:xfrm>
              <a:off x="5579418" y="2708350"/>
              <a:ext cx="1295400" cy="533400"/>
            </a:xfrm>
            <a:prstGeom prst="rect">
              <a:avLst/>
            </a:prstGeom>
            <a:solidFill>
              <a:srgbClr val="66FF66"/>
            </a:solidFill>
            <a:ln w="9525">
              <a:solidFill>
                <a:srgbClr val="2B166E"/>
              </a:solidFill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ea"/>
                </a:rPr>
                <a:t>메시지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ea"/>
                </a:rPr>
                <a:t>수신</a:t>
              </a:r>
              <a:r>
                <a:rPr kumimoji="0" lang="ko-KR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ea"/>
                  <a:sym typeface="Wingdings" pitchFamily="2" charset="2"/>
                </a:rPr>
                <a:t>해독</a:t>
              </a:r>
              <a:endParaRPr kumimoji="0" lang="ko-KR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ea"/>
              </a:endParaRPr>
            </a:p>
          </p:txBody>
        </p:sp>
        <p:sp>
          <p:nvSpPr>
            <p:cNvPr id="45" name="Oval 14"/>
            <p:cNvSpPr>
              <a:spLocks noChangeArrowheads="1"/>
            </p:cNvSpPr>
            <p:nvPr/>
          </p:nvSpPr>
          <p:spPr bwMode="auto">
            <a:xfrm>
              <a:off x="7072064" y="2636912"/>
              <a:ext cx="1676400" cy="685800"/>
            </a:xfrm>
            <a:prstGeom prst="ellipse">
              <a:avLst/>
            </a:prstGeom>
            <a:solidFill>
              <a:srgbClr val="66FFFF"/>
            </a:solidFill>
            <a:ln w="9525">
              <a:solidFill>
                <a:srgbClr val="2B166E"/>
              </a:solidFill>
              <a:round/>
              <a:headEnd/>
              <a:tailEnd/>
            </a:ln>
            <a:effectLst>
              <a:outerShdw dist="107763" dir="2700000" algn="ctr" rotWithShape="0">
                <a:srgbClr val="DDDDDD"/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ea"/>
                </a:rPr>
                <a:t>수신자</a:t>
              </a:r>
              <a:endParaRPr kumimoji="0" lang="en-US" altLang="ko-KR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ea"/>
              </a:endParaRPr>
            </a:p>
          </p:txBody>
        </p:sp>
        <p:sp>
          <p:nvSpPr>
            <p:cNvPr id="46" name="Freeform 16"/>
            <p:cNvSpPr>
              <a:spLocks/>
            </p:cNvSpPr>
            <p:nvPr/>
          </p:nvSpPr>
          <p:spPr bwMode="auto">
            <a:xfrm>
              <a:off x="1528118" y="3797375"/>
              <a:ext cx="6019800" cy="568325"/>
            </a:xfrm>
            <a:custGeom>
              <a:avLst/>
              <a:gdLst>
                <a:gd name="T0" fmla="*/ 2147483647 w 3893"/>
                <a:gd name="T1" fmla="*/ 0 h 358"/>
                <a:gd name="T2" fmla="*/ 2147483647 w 3893"/>
                <a:gd name="T3" fmla="*/ 897175716 h 358"/>
                <a:gd name="T4" fmla="*/ 0 w 3893"/>
                <a:gd name="T5" fmla="*/ 902216027 h 358"/>
                <a:gd name="T6" fmla="*/ 0 w 3893"/>
                <a:gd name="T7" fmla="*/ 173891565 h 3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93"/>
                <a:gd name="T13" fmla="*/ 0 h 358"/>
                <a:gd name="T14" fmla="*/ 3893 w 3893"/>
                <a:gd name="T15" fmla="*/ 358 h 3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93" h="358">
                  <a:moveTo>
                    <a:pt x="3882" y="0"/>
                  </a:moveTo>
                  <a:lnTo>
                    <a:pt x="3893" y="356"/>
                  </a:lnTo>
                  <a:lnTo>
                    <a:pt x="0" y="358"/>
                  </a:lnTo>
                  <a:lnTo>
                    <a:pt x="0" y="69"/>
                  </a:lnTo>
                </a:path>
              </a:pathLst>
            </a:custGeom>
            <a:noFill/>
            <a:ln w="19050">
              <a:solidFill>
                <a:srgbClr val="2B166E"/>
              </a:solidFill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ea"/>
              </a:endParaRPr>
            </a:p>
          </p:txBody>
        </p:sp>
        <p:sp>
          <p:nvSpPr>
            <p:cNvPr id="47" name="Text Box 17"/>
            <p:cNvSpPr txBox="1">
              <a:spLocks noChangeArrowheads="1"/>
            </p:cNvSpPr>
            <p:nvPr/>
          </p:nvSpPr>
          <p:spPr bwMode="auto">
            <a:xfrm>
              <a:off x="3348534" y="3645024"/>
              <a:ext cx="2303586" cy="24724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ea"/>
                </a:rPr>
                <a:t> </a:t>
              </a:r>
              <a:r>
                <a:rPr kumimoji="0" lang="ko-KR" altLang="en-US" sz="1400" b="1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ea"/>
                </a:rPr>
                <a:t>장    애   요   소</a:t>
              </a:r>
              <a:endParaRPr kumimoji="0" lang="ko-KR" altLang="en-US" sz="1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ea"/>
              </a:endParaRPr>
            </a:p>
          </p:txBody>
        </p:sp>
        <p:sp>
          <p:nvSpPr>
            <p:cNvPr id="48" name="Text Box 18"/>
            <p:cNvSpPr txBox="1">
              <a:spLocks noChangeArrowheads="1"/>
            </p:cNvSpPr>
            <p:nvPr/>
          </p:nvSpPr>
          <p:spPr bwMode="auto">
            <a:xfrm>
              <a:off x="3886870" y="4221407"/>
              <a:ext cx="1549226" cy="322792"/>
            </a:xfrm>
            <a:prstGeom prst="rect">
              <a:avLst/>
            </a:prstGeom>
            <a:gradFill rotWithShape="1">
              <a:gsLst>
                <a:gs pos="0">
                  <a:srgbClr val="458F8F">
                    <a:shade val="51000"/>
                    <a:satMod val="130000"/>
                  </a:srgbClr>
                </a:gs>
                <a:gs pos="80000">
                  <a:srgbClr val="458F8F">
                    <a:shade val="93000"/>
                    <a:satMod val="130000"/>
                  </a:srgbClr>
                </a:gs>
                <a:gs pos="100000">
                  <a:srgbClr val="458F8F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  <a:headEnd/>
              <a:tailE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ea"/>
                  <a:cs typeface="+mn-cs"/>
                </a:rPr>
                <a:t>피드백</a:t>
              </a:r>
              <a:r>
                <a:rPr kumimoji="0" lang="ko-KR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ea"/>
                  <a:cs typeface="+mn-cs"/>
                </a:rPr>
                <a:t> </a:t>
              </a:r>
              <a:endParaRPr kumimoji="0" lang="en-US" altLang="ko-KR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cs typeface="+mn-cs"/>
              </a:endParaRPr>
            </a:p>
          </p:txBody>
        </p:sp>
        <p:sp>
          <p:nvSpPr>
            <p:cNvPr id="49" name="AutoShape 23"/>
            <p:cNvSpPr>
              <a:spLocks noChangeArrowheads="1"/>
            </p:cNvSpPr>
            <p:nvPr/>
          </p:nvSpPr>
          <p:spPr bwMode="auto">
            <a:xfrm>
              <a:off x="3779366" y="2923865"/>
              <a:ext cx="360346" cy="215960"/>
            </a:xfrm>
            <a:prstGeom prst="notchedRightArrow">
              <a:avLst>
                <a:gd name="adj1" fmla="val 50000"/>
                <a:gd name="adj2" fmla="val 41728"/>
              </a:avLst>
            </a:prstGeom>
            <a:solidFill>
              <a:srgbClr val="CCCC00">
                <a:lumMod val="20000"/>
                <a:lumOff val="80000"/>
              </a:srgbClr>
            </a:solidFill>
            <a:ln w="9525">
              <a:solidFill>
                <a:srgbClr val="2B166E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ea"/>
              </a:endParaRPr>
            </a:p>
          </p:txBody>
        </p:sp>
        <p:sp>
          <p:nvSpPr>
            <p:cNvPr id="50" name="AutoShape 24"/>
            <p:cNvSpPr>
              <a:spLocks noChangeArrowheads="1"/>
            </p:cNvSpPr>
            <p:nvPr/>
          </p:nvSpPr>
          <p:spPr bwMode="auto">
            <a:xfrm flipV="1">
              <a:off x="5147731" y="2923865"/>
              <a:ext cx="288912" cy="215960"/>
            </a:xfrm>
            <a:prstGeom prst="notchedRightArrow">
              <a:avLst>
                <a:gd name="adj1" fmla="val 50000"/>
                <a:gd name="adj2" fmla="val 33456"/>
              </a:avLst>
            </a:prstGeom>
            <a:solidFill>
              <a:srgbClr val="CCCC00">
                <a:lumMod val="20000"/>
                <a:lumOff val="80000"/>
              </a:srgbClr>
            </a:solidFill>
            <a:ln w="9525">
              <a:solidFill>
                <a:srgbClr val="2B166E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ea"/>
              </a:endParaRPr>
            </a:p>
          </p:txBody>
        </p:sp>
        <p:sp>
          <p:nvSpPr>
            <p:cNvPr id="51" name="모서리가 둥근 직사각형 50"/>
            <p:cNvSpPr/>
            <p:nvPr/>
          </p:nvSpPr>
          <p:spPr bwMode="auto">
            <a:xfrm>
              <a:off x="4284169" y="2852682"/>
              <a:ext cx="719106" cy="360739"/>
            </a:xfrm>
            <a:prstGeom prst="roundRect">
              <a:avLst/>
            </a:prstGeom>
            <a:solidFill>
              <a:srgbClr val="336600"/>
            </a:solidFill>
            <a:ln w="9525" cap="flat" cmpd="sng" algn="ctr">
              <a:solidFill>
                <a:srgbClr val="2B166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ea"/>
                </a:rPr>
                <a:t>매체</a:t>
              </a:r>
            </a:p>
          </p:txBody>
        </p:sp>
        <p:cxnSp>
          <p:nvCxnSpPr>
            <p:cNvPr id="52" name="직선 화살표 연결선 53"/>
            <p:cNvCxnSpPr>
              <a:cxnSpLocks noChangeShapeType="1"/>
            </p:cNvCxnSpPr>
            <p:nvPr/>
          </p:nvCxnSpPr>
          <p:spPr bwMode="auto">
            <a:xfrm flipH="1" flipV="1">
              <a:off x="2987824" y="3501008"/>
              <a:ext cx="432048" cy="144016"/>
            </a:xfrm>
            <a:prstGeom prst="straightConnector1">
              <a:avLst/>
            </a:prstGeom>
            <a:noFill/>
            <a:ln w="19050" algn="ctr">
              <a:solidFill>
                <a:srgbClr val="2B166E"/>
              </a:solidFill>
              <a:round/>
              <a:headEnd/>
              <a:tailEnd type="arrow" w="med" len="med"/>
            </a:ln>
          </p:spPr>
        </p:cxnSp>
        <p:cxnSp>
          <p:nvCxnSpPr>
            <p:cNvPr id="53" name="직선 화살표 연결선 56"/>
            <p:cNvCxnSpPr>
              <a:cxnSpLocks noChangeShapeType="1"/>
            </p:cNvCxnSpPr>
            <p:nvPr/>
          </p:nvCxnSpPr>
          <p:spPr bwMode="auto">
            <a:xfrm flipV="1">
              <a:off x="4644008" y="3284984"/>
              <a:ext cx="0" cy="360040"/>
            </a:xfrm>
            <a:prstGeom prst="straightConnector1">
              <a:avLst/>
            </a:prstGeom>
            <a:noFill/>
            <a:ln w="19050" algn="ctr">
              <a:solidFill>
                <a:srgbClr val="2B166E"/>
              </a:solidFill>
              <a:round/>
              <a:headEnd/>
              <a:tailEnd type="arrow" w="med" len="med"/>
            </a:ln>
          </p:spPr>
        </p:cxnSp>
        <p:cxnSp>
          <p:nvCxnSpPr>
            <p:cNvPr id="54" name="직선 화살표 연결선 60"/>
            <p:cNvCxnSpPr>
              <a:cxnSpLocks noChangeShapeType="1"/>
            </p:cNvCxnSpPr>
            <p:nvPr/>
          </p:nvCxnSpPr>
          <p:spPr bwMode="auto">
            <a:xfrm flipV="1">
              <a:off x="5652120" y="3429000"/>
              <a:ext cx="432048" cy="216024"/>
            </a:xfrm>
            <a:prstGeom prst="straightConnector1">
              <a:avLst/>
            </a:prstGeom>
            <a:noFill/>
            <a:ln w="19050" algn="ctr">
              <a:solidFill>
                <a:srgbClr val="2B166E"/>
              </a:solidFill>
              <a:round/>
              <a:headEnd/>
              <a:tailEnd type="arrow" w="med" len="med"/>
            </a:ln>
          </p:spPr>
        </p:cxnSp>
        <p:sp>
          <p:nvSpPr>
            <p:cNvPr id="55" name="타원 54"/>
            <p:cNvSpPr/>
            <p:nvPr/>
          </p:nvSpPr>
          <p:spPr bwMode="auto">
            <a:xfrm>
              <a:off x="3995936" y="2168458"/>
              <a:ext cx="1296144" cy="504056"/>
            </a:xfrm>
            <a:prstGeom prst="ellipse">
              <a:avLst/>
            </a:prstGeom>
            <a:solidFill>
              <a:srgbClr val="FF66C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CCCC00">
                      <a:lumMod val="40000"/>
                      <a:lumOff val="60000"/>
                    </a:srgbClr>
                  </a:solidFill>
                  <a:effectLst/>
                  <a:uLnTx/>
                  <a:uFillTx/>
                  <a:latin typeface="+mn-ea"/>
                </a:rPr>
                <a:t>모형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72553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가을">
  <a:themeElements>
    <a:clrScheme name="가을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가을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가을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1273</TotalTime>
  <Words>3288</Words>
  <Application>Microsoft Office PowerPoint</Application>
  <PresentationFormat>화면 슬라이드 쇼(4:3)</PresentationFormat>
  <Paragraphs>246</Paragraphs>
  <Slides>38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38</vt:i4>
      </vt:variant>
    </vt:vector>
  </HeadingPairs>
  <TitlesOfParts>
    <vt:vector size="39" baseType="lpstr">
      <vt:lpstr>가을</vt:lpstr>
      <vt:lpstr>Preaching</vt:lpstr>
      <vt:lpstr>Beginning….</vt:lpstr>
      <vt:lpstr>Beginning….</vt:lpstr>
      <vt:lpstr>Beginning….</vt:lpstr>
      <vt:lpstr>Communication Process</vt:lpstr>
      <vt:lpstr>Communication Process</vt:lpstr>
      <vt:lpstr>Communication Process</vt:lpstr>
      <vt:lpstr>Communication Process</vt:lpstr>
      <vt:lpstr>Communication Process</vt:lpstr>
      <vt:lpstr>Communication Process</vt:lpstr>
      <vt:lpstr>Communication Process</vt:lpstr>
      <vt:lpstr>Communication Process</vt:lpstr>
      <vt:lpstr>Effective Communication</vt:lpstr>
      <vt:lpstr>Effective Communication</vt:lpstr>
      <vt:lpstr>Effective Communication</vt:lpstr>
      <vt:lpstr>Effective Communication</vt:lpstr>
      <vt:lpstr>Effective Communication</vt:lpstr>
      <vt:lpstr>Effective Communication</vt:lpstr>
      <vt:lpstr>Effective Communication</vt:lpstr>
      <vt:lpstr>Effective Communication</vt:lpstr>
      <vt:lpstr>Effective Communication</vt:lpstr>
      <vt:lpstr>Effective Communication</vt:lpstr>
      <vt:lpstr>Effective Communication</vt:lpstr>
      <vt:lpstr>Effective Communication</vt:lpstr>
      <vt:lpstr>Effective Communication</vt:lpstr>
      <vt:lpstr>Effective Communication</vt:lpstr>
      <vt:lpstr>Effective Communication</vt:lpstr>
      <vt:lpstr>Effective Communication</vt:lpstr>
      <vt:lpstr>Effective Communication</vt:lpstr>
      <vt:lpstr>Effective Communication</vt:lpstr>
      <vt:lpstr>Effective Communication</vt:lpstr>
      <vt:lpstr>Effective Communication</vt:lpstr>
      <vt:lpstr>Effective Communication</vt:lpstr>
      <vt:lpstr>Effective Communication</vt:lpstr>
      <vt:lpstr>Effective Communication</vt:lpstr>
      <vt:lpstr>Effective Communication</vt:lpstr>
      <vt:lpstr>Effective Communication</vt:lpstr>
      <vt:lpstr>Effective Communication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Leadership</dc:title>
  <dc:creator>KS LEE</dc:creator>
  <cp:lastModifiedBy>KS LEE</cp:lastModifiedBy>
  <cp:revision>90</cp:revision>
  <dcterms:created xsi:type="dcterms:W3CDTF">2015-07-30T10:33:03Z</dcterms:created>
  <dcterms:modified xsi:type="dcterms:W3CDTF">2015-08-27T20:00:01Z</dcterms:modified>
</cp:coreProperties>
</file>