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0"/>
  </p:notesMasterIdLst>
  <p:sldIdLst>
    <p:sldId id="256" r:id="rId2"/>
    <p:sldId id="258" r:id="rId3"/>
    <p:sldId id="261" r:id="rId4"/>
    <p:sldId id="262" r:id="rId5"/>
    <p:sldId id="263" r:id="rId6"/>
    <p:sldId id="264" r:id="rId7"/>
    <p:sldId id="259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-78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B8074-D5D3-4C51-A00E-2FB943A57EF7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CEF95-4E71-461E-B74E-122C8D92D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35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공식적 리더라 함은 파워와 권위를 가진 자리에 있으면서 파워와 권위를 사용하여 다른 사람들을 미리 설정해 놓은 목표에 도달하도록 지휘하는 사람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EF95-4E71-461E-B74E-122C8D92D9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10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공식적 리더라 함은 파워와 권위를 가진 자리에 있으면서 파워와 </a:t>
            </a:r>
            <a:r>
              <a:rPr lang="ko-KR" altLang="en-US" smtClean="0"/>
              <a:t>권위를 사용하여 다른 사람들을 미리 설정해 놓은 목표에 도달하도록 지휘하는 사람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EF95-4E71-461E-B74E-122C8D92D9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10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latin typeface="Copperplate Gothic Light" panose="020E0507020206020404" pitchFamily="34" charset="0"/>
              </a:defRPr>
            </a:lvl1pPr>
          </a:lstStyle>
          <a:p>
            <a:r>
              <a:rPr kumimoji="0" lang="ko-KR" altLang="en-US" dirty="0" smtClean="0"/>
              <a:t>마스터 제목 스타일 편집</a:t>
            </a:r>
            <a:endParaRPr kumimoji="0" 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F810C7-0011-4E72-954E-363F548E8412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TuuTlQ0FzEU&amp;feature=relate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fW8amMCVAJ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Leadership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#2. Overview of leadership theories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69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What’s ‘Leadership’?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makes a good leader?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Think of a person who you think is an excellent leader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Or consider your own experiences as a leader</a:t>
            </a:r>
          </a:p>
          <a:p>
            <a:pPr marL="365760" lvl="1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altLang="en-US" dirty="0">
                <a:hlinkClick r:id="rId2"/>
              </a:rPr>
              <a:t>http://www.youtube.com/watch?v=TuuTlQ0FzEU&amp;feature=related</a:t>
            </a:r>
            <a:endParaRPr lang="en-US" altLang="en-US" dirty="0"/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008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What’s ‘Leadership’?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 of ‘</a:t>
            </a:r>
            <a:r>
              <a:rPr lang="en-US" i="1" dirty="0" smtClean="0"/>
              <a:t>Leadership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‘The way in which we think about leadership is changing, meaning that the way in which we should define leadership is changing as well.’ (</a:t>
            </a:r>
            <a:r>
              <a:rPr lang="en-US" dirty="0" err="1" smtClean="0"/>
              <a:t>Denhardt</a:t>
            </a:r>
            <a:r>
              <a:rPr lang="en-US" dirty="0" smtClean="0"/>
              <a:t> et al, 2013)</a:t>
            </a:r>
          </a:p>
          <a:p>
            <a:pPr lvl="1"/>
            <a:r>
              <a:rPr lang="en-US" dirty="0" smtClean="0"/>
              <a:t>‘</a:t>
            </a:r>
            <a:r>
              <a:rPr lang="ko-KR" altLang="en-US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과거에는 공식적 지위의 리더의 활동에 주목하여 리더십이라 함은 리더가 가진 자질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혹은 성격</a:t>
            </a:r>
            <a:r>
              <a:rPr lang="en-US" altLang="ko-KR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혹은 조직에서 타인과의 관계에서 권력을 쓰는 방식에 대한 것으로 정의됨</a:t>
            </a:r>
            <a:r>
              <a:rPr lang="en-US" altLang="ko-KR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’ </a:t>
            </a:r>
            <a:r>
              <a:rPr lang="en-US" altLang="ko-KR" dirty="0" smtClean="0"/>
              <a:t> </a:t>
            </a:r>
            <a:r>
              <a:rPr lang="en-US" dirty="0" smtClean="0"/>
              <a:t> </a:t>
            </a:r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9563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What’s ‘Leadership’?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 of ‘</a:t>
            </a:r>
            <a:r>
              <a:rPr lang="en-US" i="1" dirty="0" smtClean="0"/>
              <a:t>Leadership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‘</a:t>
            </a:r>
            <a:r>
              <a:rPr lang="ko-KR" altLang="en-US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최근에는 더 이상 지위에 있는 사람이 행하는 것으로 생각되지는 않는다</a:t>
            </a:r>
            <a:r>
              <a:rPr lang="en-US" altLang="ko-KR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오히려</a:t>
            </a:r>
            <a:r>
              <a:rPr lang="en-US" altLang="ko-KR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한 개인이 공통적인 목표를 추구하기 위해 타인에게 영향을 미치는 과정으로 여겨진다</a:t>
            </a:r>
            <a:r>
              <a:rPr lang="en-US" altLang="ko-KR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’</a:t>
            </a:r>
          </a:p>
          <a:p>
            <a:pPr lvl="1"/>
            <a:r>
              <a:rPr lang="en-US" dirty="0" smtClean="0"/>
              <a:t>‘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공식적 리더든 아니든 그룹이 새로운 방향으로 나아가도록 그룹이 고무되어 질 때 리더십은 발생하고 있는 </a:t>
            </a:r>
            <a:r>
              <a:rPr lang="ko-KR" altLang="en-US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것이다</a:t>
            </a:r>
            <a:r>
              <a:rPr lang="en-US" altLang="ko-KR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 때</a:t>
            </a:r>
            <a:r>
              <a:rPr lang="en-US" altLang="ko-KR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권력이나 통제가 꼭 필요한 것은 아니며</a:t>
            </a:r>
            <a:r>
              <a:rPr lang="en-US" altLang="ko-KR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오히려 리더는 그룹을 이해시키고 그룹이 고무될 수 있는 방법을 찾는 것이 필요하다</a:t>
            </a:r>
            <a:r>
              <a:rPr lang="en-US" altLang="ko-KR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en-US" altLang="ko-KR" dirty="0" smtClean="0"/>
              <a:t> ’</a:t>
            </a:r>
            <a:r>
              <a:rPr lang="ko-KR" altLang="en-US" dirty="0" smtClean="0"/>
              <a:t> 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The ability to influence a group toward the achievement of goals.</a:t>
            </a:r>
            <a:endParaRPr lang="en-US" dirty="0" smtClean="0"/>
          </a:p>
          <a:p>
            <a:pPr marL="365760" lvl="1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목표를 달성하는 방향으로 집단을 이끄는 능력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en-US" sz="2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020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What’s ‘Leadership’?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Leader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</a:t>
            </a:r>
            <a:r>
              <a:rPr 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요건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/>
            <a:r>
              <a:rPr lang="en-US" altLang="ko-KR" dirty="0">
                <a:latin typeface="Calibri" panose="020F0502020204030204" pitchFamily="34" charset="0"/>
              </a:rPr>
              <a:t>Influence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Follower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Achievement of goals</a:t>
            </a: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dirty="0"/>
              <a:t>Importance of Follower</a:t>
            </a:r>
          </a:p>
          <a:p>
            <a:pPr marL="365760" lvl="1" indent="0">
              <a:buNone/>
            </a:pPr>
            <a:r>
              <a:rPr lang="en-US" altLang="en-US" dirty="0">
                <a:hlinkClick r:id="rId2"/>
              </a:rPr>
              <a:t>http://</a:t>
            </a:r>
            <a:r>
              <a:rPr lang="en-US" altLang="en-US" dirty="0" smtClean="0">
                <a:hlinkClick r:id="rId2"/>
              </a:rPr>
              <a:t>www.youtube.com/watch?v=fW8amMCVAJQ</a:t>
            </a:r>
            <a:endParaRPr lang="en-US" altLang="en-US" dirty="0" smtClean="0"/>
          </a:p>
          <a:p>
            <a:pPr marL="365760" lvl="1" indent="0">
              <a:buNone/>
            </a:pPr>
            <a:r>
              <a:rPr lang="en-US" altLang="en-US" dirty="0" smtClean="0"/>
              <a:t>“</a:t>
            </a:r>
            <a:r>
              <a:rPr lang="ko-KR" altLang="en-US" dirty="0" smtClean="0"/>
              <a:t>리더십의 출발은 마음을 움직이는 것이다</a:t>
            </a:r>
            <a:r>
              <a:rPr lang="en-US" altLang="ko-KR" dirty="0" smtClean="0"/>
              <a:t>”</a:t>
            </a:r>
          </a:p>
          <a:p>
            <a:pPr marL="365760" lvl="1" indent="0">
              <a:buNone/>
            </a:pPr>
            <a:r>
              <a:rPr lang="en-US" altLang="en-US" dirty="0" smtClean="0"/>
              <a:t>“</a:t>
            </a:r>
            <a:r>
              <a:rPr lang="ko-KR" altLang="en-US" dirty="0" smtClean="0"/>
              <a:t>물건을 훔치면 도둑이 되지만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마음을 훔치면 리더가 된다</a:t>
            </a:r>
            <a:r>
              <a:rPr lang="en-US" altLang="ko-KR" dirty="0" smtClean="0"/>
              <a:t>”</a:t>
            </a:r>
            <a:endParaRPr lang="en-US" altLang="en-US" dirty="0"/>
          </a:p>
          <a:p>
            <a:pPr marL="365760" lvl="1" indent="0">
              <a:buNone/>
            </a:pPr>
            <a:r>
              <a:rPr lang="en-US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20604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What’s ‘Leadership’?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Leader….</a:t>
            </a:r>
          </a:p>
          <a:p>
            <a:pPr lvl="1"/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GE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에서 도입한 행동과학자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피고스의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정의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2"/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듣는 것에서 시작해서 대답하는 것으로 끝나는 것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lvl="2"/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L(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isten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), E(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xplain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), A(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ssist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), D(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iscuss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ialogue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), E(valuate), R(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espond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lvl="1"/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KERI(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한국전기연구원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인재상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2"/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L(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eading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), E(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xcellece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), A(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ctivity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), D(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edication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), E(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ndeavour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), R(</a:t>
            </a:r>
            <a:r>
              <a:rPr lang="en-US" altLang="ko-KR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espect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53996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Leadership Theories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전통적 리더십 이론 </a:t>
            </a:r>
            <a:r>
              <a:rPr lang="en-US" altLang="ko-KR" dirty="0" smtClean="0"/>
              <a:t>(Traditional Approaches to Leadership)</a:t>
            </a:r>
          </a:p>
          <a:p>
            <a:pPr lvl="1"/>
            <a:r>
              <a:rPr lang="ko-KR" altLang="en-US" dirty="0" smtClean="0"/>
              <a:t>자질론 </a:t>
            </a:r>
            <a:r>
              <a:rPr lang="en-US" altLang="ko-KR" dirty="0" smtClean="0"/>
              <a:t>(The Trait Approach)</a:t>
            </a:r>
          </a:p>
          <a:p>
            <a:pPr lvl="1"/>
            <a:r>
              <a:rPr lang="ko-KR" altLang="en-US" dirty="0" smtClean="0"/>
              <a:t>리더십 스타일 </a:t>
            </a:r>
            <a:r>
              <a:rPr lang="en-US" altLang="ko-KR" dirty="0" smtClean="0"/>
              <a:t>(Leadership Styles)  40</a:t>
            </a:r>
            <a:r>
              <a:rPr lang="ko-KR" altLang="en-US" dirty="0" smtClean="0"/>
              <a:t>년대</a:t>
            </a:r>
            <a:r>
              <a:rPr lang="en-US" altLang="ko-KR" dirty="0" smtClean="0"/>
              <a:t>– leaders’ behavior </a:t>
            </a:r>
          </a:p>
          <a:p>
            <a:pPr lvl="2"/>
            <a:r>
              <a:rPr lang="ko-KR" altLang="en-US" dirty="0" smtClean="0"/>
              <a:t>미국 </a:t>
            </a:r>
            <a:r>
              <a:rPr lang="en-US" altLang="ko-KR" dirty="0" smtClean="0"/>
              <a:t>Univ. of Iowa, Ohio State Univ. Univ. of Michigan  </a:t>
            </a:r>
          </a:p>
          <a:p>
            <a:pPr lvl="2"/>
            <a:r>
              <a:rPr lang="ko-KR" altLang="en-US" dirty="0" smtClean="0"/>
              <a:t>어떤 행동스타일이 바람직한가</a:t>
            </a:r>
            <a:r>
              <a:rPr lang="en-US" altLang="ko-KR" dirty="0" smtClean="0"/>
              <a:t>?</a:t>
            </a:r>
          </a:p>
          <a:p>
            <a:pPr lvl="2"/>
            <a:r>
              <a:rPr lang="ko-KR" altLang="en-US" dirty="0" smtClean="0"/>
              <a:t>성격은 몰라도 행태는 드러난 것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행동은 수정가능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관리격자모형 </a:t>
            </a:r>
            <a:r>
              <a:rPr lang="en-US" altLang="ko-KR" dirty="0" smtClean="0"/>
              <a:t>(The Managerial Grid) –</a:t>
            </a:r>
            <a:r>
              <a:rPr lang="ko-KR" altLang="en-US" dirty="0" err="1" smtClean="0"/>
              <a:t>오하이오</a:t>
            </a:r>
            <a:r>
              <a:rPr lang="ko-KR" altLang="en-US" dirty="0" smtClean="0"/>
              <a:t> 대학 연구의 연장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상황적 리더십 </a:t>
            </a:r>
            <a:r>
              <a:rPr lang="en-US" altLang="ko-KR" dirty="0" smtClean="0"/>
              <a:t>(Situational Leadership</a:t>
            </a:r>
            <a:r>
              <a:rPr lang="en-US" altLang="ko-KR" baseline="30000" dirty="0" smtClean="0"/>
              <a:t>®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 smtClean="0"/>
              <a:t>경로</a:t>
            </a:r>
            <a:r>
              <a:rPr lang="en-US" altLang="ko-KR" dirty="0" smtClean="0"/>
              <a:t>-</a:t>
            </a:r>
            <a:r>
              <a:rPr lang="ko-KR" altLang="en-US" dirty="0" smtClean="0"/>
              <a:t>목표 이론</a:t>
            </a:r>
            <a:r>
              <a:rPr lang="en-US" altLang="ko-KR" dirty="0"/>
              <a:t> </a:t>
            </a:r>
            <a:r>
              <a:rPr lang="en-US" altLang="ko-KR" dirty="0" smtClean="0"/>
              <a:t>(Path-goal Theory) </a:t>
            </a:r>
            <a:r>
              <a:rPr lang="ko-KR" altLang="en-US" dirty="0" smtClean="0"/>
              <a:t>부하직원에 맞춰 스타일 선택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725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Leadership Theories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현대의 리더십 이론 </a:t>
            </a:r>
            <a:r>
              <a:rPr lang="en-US" altLang="ko-KR" dirty="0" smtClean="0"/>
              <a:t>(Contemporary Approach)</a:t>
            </a:r>
          </a:p>
          <a:p>
            <a:pPr lvl="1"/>
            <a:r>
              <a:rPr lang="ko-KR" altLang="en-US" dirty="0" smtClean="0"/>
              <a:t>자질에서 </a:t>
            </a:r>
            <a:r>
              <a:rPr lang="ko-KR" altLang="en-US" dirty="0" err="1" smtClean="0"/>
              <a:t>스킬과</a:t>
            </a:r>
            <a:r>
              <a:rPr lang="ko-KR" altLang="en-US" dirty="0" smtClean="0"/>
              <a:t> 전략으로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자질은 역시 중요 </a:t>
            </a:r>
            <a:r>
              <a:rPr lang="en-US" altLang="ko-KR" dirty="0" smtClean="0"/>
              <a:t>(</a:t>
            </a:r>
            <a:r>
              <a:rPr lang="ko-KR" altLang="en-US" dirty="0" smtClean="0"/>
              <a:t>리더는 다른 사람보다는 더 가지고는 있다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 smtClean="0"/>
              <a:t>하지만 리더는 만들어질 수 있다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70</a:t>
            </a:r>
            <a:r>
              <a:rPr lang="ko-KR" altLang="en-US" dirty="0" smtClean="0"/>
              <a:t>년대 말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변혁적 리더십 </a:t>
            </a:r>
            <a:r>
              <a:rPr lang="en-US" altLang="ko-KR" dirty="0" smtClean="0"/>
              <a:t>(Transformational Leadership) by James MacGregor Burns </a:t>
            </a:r>
            <a:endParaRPr lang="en-US" altLang="ko-KR" dirty="0"/>
          </a:p>
          <a:p>
            <a:pPr lvl="2"/>
            <a:r>
              <a:rPr lang="ko-KR" altLang="en-US" dirty="0" smtClean="0"/>
              <a:t>조직원에게 영감을 불어넣고 동기를 부여해 더 높은 목표와 가치를 추구 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가치중심 리더십 </a:t>
            </a:r>
            <a:r>
              <a:rPr lang="en-US" altLang="ko-KR" dirty="0" smtClean="0"/>
              <a:t>(Value-based Leadership)</a:t>
            </a:r>
          </a:p>
          <a:p>
            <a:pPr lvl="2"/>
            <a:r>
              <a:rPr lang="en-US" altLang="ko-KR" dirty="0" smtClean="0"/>
              <a:t>Servant leadership</a:t>
            </a:r>
          </a:p>
          <a:p>
            <a:pPr lvl="1"/>
            <a:r>
              <a:rPr lang="en-US" altLang="ko-KR" dirty="0" smtClean="0"/>
              <a:t>Shared leadership</a:t>
            </a:r>
            <a:r>
              <a:rPr lang="ko-KR" altLang="en-US" dirty="0" smtClean="0"/>
              <a:t> 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14389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593</TotalTime>
  <Words>484</Words>
  <Application>Microsoft Office PowerPoint</Application>
  <PresentationFormat>On-screen Show (4:3)</PresentationFormat>
  <Paragraphs>65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가을</vt:lpstr>
      <vt:lpstr>Introduction to Leadership</vt:lpstr>
      <vt:lpstr>What’s ‘Leadership’?</vt:lpstr>
      <vt:lpstr>What’s ‘Leadership’?</vt:lpstr>
      <vt:lpstr>What’s ‘Leadership’?</vt:lpstr>
      <vt:lpstr>What’s ‘Leadership’?</vt:lpstr>
      <vt:lpstr>What’s ‘Leadership’?</vt:lpstr>
      <vt:lpstr>Leadership Theories</vt:lpstr>
      <vt:lpstr>Leadership Theories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Leadership</dc:title>
  <dc:creator>KS LEE</dc:creator>
  <cp:lastModifiedBy>Nemo Kim</cp:lastModifiedBy>
  <cp:revision>25</cp:revision>
  <dcterms:created xsi:type="dcterms:W3CDTF">2015-07-30T10:33:03Z</dcterms:created>
  <dcterms:modified xsi:type="dcterms:W3CDTF">2015-08-06T12:29:39Z</dcterms:modified>
</cp:coreProperties>
</file>